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84" r:id="rId28"/>
    <p:sldId id="327" r:id="rId29"/>
    <p:sldId id="328" r:id="rId30"/>
    <p:sldId id="288" r:id="rId31"/>
    <p:sldId id="329" r:id="rId32"/>
    <p:sldId id="289" r:id="rId33"/>
    <p:sldId id="287" r:id="rId34"/>
    <p:sldId id="290" r:id="rId35"/>
    <p:sldId id="291" r:id="rId36"/>
    <p:sldId id="330" r:id="rId37"/>
    <p:sldId id="294" r:id="rId38"/>
    <p:sldId id="332" r:id="rId39"/>
    <p:sldId id="331" r:id="rId40"/>
    <p:sldId id="297" r:id="rId41"/>
    <p:sldId id="303" r:id="rId42"/>
    <p:sldId id="306" r:id="rId43"/>
    <p:sldId id="307" r:id="rId44"/>
    <p:sldId id="308" r:id="rId45"/>
    <p:sldId id="309" r:id="rId46"/>
    <p:sldId id="310" r:id="rId47"/>
    <p:sldId id="311" r:id="rId48"/>
    <p:sldId id="314" r:id="rId49"/>
    <p:sldId id="333" r:id="rId50"/>
    <p:sldId id="315" r:id="rId51"/>
    <p:sldId id="334" r:id="rId52"/>
    <p:sldId id="335" r:id="rId53"/>
    <p:sldId id="316" r:id="rId54"/>
    <p:sldId id="317" r:id="rId55"/>
    <p:sldId id="318" r:id="rId56"/>
    <p:sldId id="319" r:id="rId57"/>
    <p:sldId id="341" r:id="rId58"/>
    <p:sldId id="320" r:id="rId59"/>
    <p:sldId id="321" r:id="rId60"/>
    <p:sldId id="322" r:id="rId61"/>
    <p:sldId id="323" r:id="rId62"/>
    <p:sldId id="324" r:id="rId63"/>
    <p:sldId id="325" r:id="rId64"/>
    <p:sldId id="342" r:id="rId65"/>
    <p:sldId id="326" r:id="rId66"/>
    <p:sldId id="336" r:id="rId67"/>
    <p:sldId id="337" r:id="rId68"/>
    <p:sldId id="338" r:id="rId69"/>
    <p:sldId id="340" r:id="rId70"/>
    <p:sldId id="339"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22" autoAdjust="0"/>
  </p:normalViewPr>
  <p:slideViewPr>
    <p:cSldViewPr snapToGrid="0" snapToObjects="1">
      <p:cViewPr varScale="1">
        <p:scale>
          <a:sx n="137" d="100"/>
          <a:sy n="137" d="100"/>
        </p:scale>
        <p:origin x="-230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2D67C-7639-9E40-A48B-AF03BE6D24C0}" type="datetimeFigureOut">
              <a:rPr lang="en-US" smtClean="0"/>
              <a:t>7/28/13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ABB931-3603-E545-AB4D-E18E013FA2DE}" type="slidenum">
              <a:rPr lang="en-US" smtClean="0"/>
              <a:t>‹#›</a:t>
            </a:fld>
            <a:endParaRPr lang="en-US"/>
          </a:p>
        </p:txBody>
      </p:sp>
    </p:spTree>
    <p:extLst>
      <p:ext uri="{BB962C8B-B14F-4D97-AF65-F5344CB8AC3E}">
        <p14:creationId xmlns:p14="http://schemas.microsoft.com/office/powerpoint/2010/main" val="27364867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Good </a:t>
            </a:r>
            <a:r>
              <a:rPr lang="en-US" dirty="0" smtClean="0"/>
              <a:t>morning.  Thanks</a:t>
            </a:r>
            <a:r>
              <a:rPr lang="en-US" baseline="0" dirty="0" smtClean="0"/>
              <a:t> for coming to my dissertation proposal presentation, which has to do with user interfaces for the Coq Proof Assistant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a:t>
            </a:fld>
            <a:endParaRPr lang="en-US"/>
          </a:p>
        </p:txBody>
      </p:sp>
    </p:spTree>
    <p:extLst>
      <p:ext uri="{BB962C8B-B14F-4D97-AF65-F5344CB8AC3E}">
        <p14:creationId xmlns:p14="http://schemas.microsoft.com/office/powerpoint/2010/main" val="410305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result of intros</a:t>
            </a:r>
            <a:r>
              <a:rPr lang="en-US" baseline="0" dirty="0" smtClean="0"/>
              <a:t> H’ HA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10</a:t>
            </a:fld>
            <a:endParaRPr lang="en-US"/>
          </a:p>
        </p:txBody>
      </p:sp>
    </p:spTree>
    <p:extLst>
      <p:ext uri="{BB962C8B-B14F-4D97-AF65-F5344CB8AC3E}">
        <p14:creationId xmlns:p14="http://schemas.microsoft.com/office/powerpoint/2010/main" val="896774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11</a:t>
            </a:fld>
            <a:endParaRPr lang="en-US"/>
          </a:p>
        </p:txBody>
      </p:sp>
    </p:spTree>
    <p:extLst>
      <p:ext uri="{BB962C8B-B14F-4D97-AF65-F5344CB8AC3E}">
        <p14:creationId xmlns:p14="http://schemas.microsoft.com/office/powerpoint/2010/main" val="1168814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a:t>
            </a:r>
            <a:r>
              <a:rPr lang="en-US" baseline="0" dirty="0" smtClean="0"/>
              <a:t> H actually replaces the earlier goal with two new goals.  </a:t>
            </a:r>
          </a:p>
          <a:p>
            <a:r>
              <a:rPr lang="en-US" baseline="0" dirty="0" smtClean="0"/>
              <a:t>We’ll be dealing with just this first one for now.</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12</a:t>
            </a:fld>
            <a:endParaRPr lang="en-US"/>
          </a:p>
        </p:txBody>
      </p:sp>
    </p:spTree>
    <p:extLst>
      <p:ext uri="{BB962C8B-B14F-4D97-AF65-F5344CB8AC3E}">
        <p14:creationId xmlns:p14="http://schemas.microsoft.com/office/powerpoint/2010/main" val="3787951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able to get rid of this first goal by entering “exact HA”…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13</a:t>
            </a:fld>
            <a:endParaRPr lang="en-US"/>
          </a:p>
        </p:txBody>
      </p:sp>
    </p:spTree>
    <p:extLst>
      <p:ext uri="{BB962C8B-B14F-4D97-AF65-F5344CB8AC3E}">
        <p14:creationId xmlns:p14="http://schemas.microsoft.com/office/powerpoint/2010/main" val="3045306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get rid of the second goal by entering…</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14</a:t>
            </a:fld>
            <a:endParaRPr lang="en-US"/>
          </a:p>
        </p:txBody>
      </p:sp>
    </p:spTree>
    <p:extLst>
      <p:ext uri="{BB962C8B-B14F-4D97-AF65-F5344CB8AC3E}">
        <p14:creationId xmlns:p14="http://schemas.microsoft.com/office/powerpoint/2010/main" val="3771458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 H’…</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15</a:t>
            </a:fld>
            <a:endParaRPr lang="en-US"/>
          </a:p>
        </p:txBody>
      </p:sp>
    </p:spTree>
    <p:extLst>
      <p:ext uri="{BB962C8B-B14F-4D97-AF65-F5344CB8AC3E}">
        <p14:creationId xmlns:p14="http://schemas.microsoft.com/office/powerpoint/2010/main" val="4110813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16</a:t>
            </a:fld>
            <a:endParaRPr lang="en-US"/>
          </a:p>
        </p:txBody>
      </p:sp>
    </p:spTree>
    <p:extLst>
      <p:ext uri="{BB962C8B-B14F-4D97-AF65-F5344CB8AC3E}">
        <p14:creationId xmlns:p14="http://schemas.microsoft.com/office/powerpoint/2010/main" val="24277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a:t>
            </a:r>
            <a:r>
              <a:rPr lang="en-US" baseline="0" dirty="0" smtClean="0"/>
              <a:t> “exact HA” again.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17</a:t>
            </a:fld>
            <a:endParaRPr lang="en-US"/>
          </a:p>
        </p:txBody>
      </p:sp>
    </p:spTree>
    <p:extLst>
      <p:ext uri="{BB962C8B-B14F-4D97-AF65-F5344CB8AC3E}">
        <p14:creationId xmlns:p14="http://schemas.microsoft.com/office/powerpoint/2010/main" val="1541242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we’ve gotten rid of all the goals on the right, we’ve proved our lemma…</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18</a:t>
            </a:fld>
            <a:endParaRPr lang="en-US"/>
          </a:p>
        </p:txBody>
      </p:sp>
    </p:spTree>
    <p:extLst>
      <p:ext uri="{BB962C8B-B14F-4D97-AF65-F5344CB8AC3E}">
        <p14:creationId xmlns:p14="http://schemas.microsoft.com/office/powerpoint/2010/main" val="2912809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we can enter “</a:t>
            </a:r>
            <a:r>
              <a:rPr lang="en-US" baseline="0" dirty="0" err="1" smtClean="0"/>
              <a:t>Qed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19</a:t>
            </a:fld>
            <a:endParaRPr lang="en-US"/>
          </a:p>
        </p:txBody>
      </p:sp>
    </p:spTree>
    <p:extLst>
      <p:ext uri="{BB962C8B-B14F-4D97-AF65-F5344CB8AC3E}">
        <p14:creationId xmlns:p14="http://schemas.microsoft.com/office/powerpoint/2010/main" val="200377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outline of this talk.  </a:t>
            </a:r>
          </a:p>
          <a:p>
            <a:endParaRPr lang="en-US" baseline="0" dirty="0" smtClean="0"/>
          </a:p>
          <a:p>
            <a:r>
              <a:rPr lang="en-US" baseline="0" dirty="0" smtClean="0"/>
              <a:t>I’m going to start by discussing my general goals and some of their motivation</a:t>
            </a:r>
          </a:p>
          <a:p>
            <a:endParaRPr lang="en-US" baseline="0" dirty="0" smtClean="0"/>
          </a:p>
          <a:p>
            <a:r>
              <a:rPr lang="en-US" baseline="0" dirty="0" smtClean="0"/>
              <a:t>I’m going to briefly go through an example of theorem proving with Coq to give you at least a little bit of a sense of some of the challenges I am trying to help out with</a:t>
            </a:r>
          </a:p>
          <a:p>
            <a:endParaRPr lang="en-US" baseline="0" dirty="0" smtClean="0"/>
          </a:p>
          <a:p>
            <a:r>
              <a:rPr lang="en-US" baseline="0" dirty="0" smtClean="0"/>
              <a:t>I’ll talk a little about a survey that was sent to Coq users and which gives additional evidence that there is room for improvement</a:t>
            </a:r>
          </a:p>
          <a:p>
            <a:endParaRPr lang="en-US" baseline="0" dirty="0" smtClean="0"/>
          </a:p>
          <a:p>
            <a:r>
              <a:rPr lang="en-US" baseline="0" dirty="0" smtClean="0"/>
              <a:t>I’ll then talk about my research plans, including my general strategy, specific problems I’m addressing, and some planned user testing.</a:t>
            </a:r>
          </a:p>
          <a:p>
            <a:r>
              <a:rPr lang="en-US" baseline="0" dirty="0" smtClean="0"/>
              <a:t>I should say that this user testing, and the user-centered approach being used here, is pretty unusual for projects of this sort, probably unique, and I’ve been lucky enough to have the combination of Professors Stump and </a:t>
            </a:r>
            <a:r>
              <a:rPr lang="en-US" baseline="0" dirty="0" err="1" smtClean="0"/>
              <a:t>Hourcade</a:t>
            </a:r>
            <a:r>
              <a:rPr lang="en-US" baseline="0" dirty="0" smtClean="0"/>
              <a:t> involved in this project.</a:t>
            </a:r>
          </a:p>
          <a:p>
            <a:endParaRPr lang="en-US" baseline="0" dirty="0" smtClean="0"/>
          </a:p>
        </p:txBody>
      </p:sp>
      <p:sp>
        <p:nvSpPr>
          <p:cNvPr id="4" name="Slide Number Placeholder 3"/>
          <p:cNvSpPr>
            <a:spLocks noGrp="1"/>
          </p:cNvSpPr>
          <p:nvPr>
            <p:ph type="sldNum" sz="quarter" idx="10"/>
          </p:nvPr>
        </p:nvSpPr>
        <p:spPr/>
        <p:txBody>
          <a:bodyPr/>
          <a:lstStyle/>
          <a:p>
            <a:fld id="{09ABB931-3603-E545-AB4D-E18E013FA2DE}" type="slidenum">
              <a:rPr lang="en-US" smtClean="0"/>
              <a:t>2</a:t>
            </a:fld>
            <a:endParaRPr lang="en-US"/>
          </a:p>
        </p:txBody>
      </p:sp>
    </p:spTree>
    <p:extLst>
      <p:ext uri="{BB962C8B-B14F-4D97-AF65-F5344CB8AC3E}">
        <p14:creationId xmlns:p14="http://schemas.microsoft.com/office/powerpoint/2010/main" val="1958013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do a final check of the proof and save it.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20</a:t>
            </a:fld>
            <a:endParaRPr lang="en-US"/>
          </a:p>
        </p:txBody>
      </p:sp>
    </p:spTree>
    <p:extLst>
      <p:ext uri="{BB962C8B-B14F-4D97-AF65-F5344CB8AC3E}">
        <p14:creationId xmlns:p14="http://schemas.microsoft.com/office/powerpoint/2010/main" val="1985979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move the highlighting backwards to un-evaluate part of the proof script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21</a:t>
            </a:fld>
            <a:endParaRPr lang="en-US"/>
          </a:p>
        </p:txBody>
      </p:sp>
    </p:spTree>
    <p:extLst>
      <p:ext uri="{BB962C8B-B14F-4D97-AF65-F5344CB8AC3E}">
        <p14:creationId xmlns:p14="http://schemas.microsoft.com/office/powerpoint/2010/main" val="2080357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try to prove this earlier goal using some other tactic, maybe “auto”…</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22</a:t>
            </a:fld>
            <a:endParaRPr lang="en-US"/>
          </a:p>
        </p:txBody>
      </p:sp>
    </p:spTree>
    <p:extLst>
      <p:ext uri="{BB962C8B-B14F-4D97-AF65-F5344CB8AC3E}">
        <p14:creationId xmlns:p14="http://schemas.microsoft.com/office/powerpoint/2010/main" val="183223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 able to automatically prove the lemma.</a:t>
            </a:r>
          </a:p>
          <a:p>
            <a:endParaRPr lang="en-US" dirty="0" smtClean="0"/>
          </a:p>
          <a:p>
            <a:r>
              <a:rPr lang="en-US" dirty="0" smtClean="0"/>
              <a:t>This example really just scratches</a:t>
            </a:r>
            <a:r>
              <a:rPr lang="en-US" baseline="0" dirty="0" smtClean="0"/>
              <a:t> the surface of what is possible in Coq.</a:t>
            </a:r>
            <a:endParaRPr lang="en-US" dirty="0" smtClean="0"/>
          </a:p>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23</a:t>
            </a:fld>
            <a:endParaRPr lang="en-US"/>
          </a:p>
        </p:txBody>
      </p:sp>
    </p:spTree>
    <p:extLst>
      <p:ext uri="{BB962C8B-B14F-4D97-AF65-F5344CB8AC3E}">
        <p14:creationId xmlns:p14="http://schemas.microsoft.com/office/powerpoint/2010/main" val="2854969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Scratching</a:t>
            </a:r>
            <a:r>
              <a:rPr lang="en-US" baseline="0" dirty="0" smtClean="0"/>
              <a:t> the surface just a little bit deeper, we see here how we can do things like define inductive types, like natural numbers, </a:t>
            </a:r>
          </a:p>
          <a:p>
            <a:r>
              <a:rPr lang="en-US" baseline="0" dirty="0" smtClean="0"/>
              <a:t>and automatically generate induction principles like we see over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24</a:t>
            </a:fld>
            <a:endParaRPr lang="en-US"/>
          </a:p>
        </p:txBody>
      </p:sp>
    </p:spTree>
    <p:extLst>
      <p:ext uri="{BB962C8B-B14F-4D97-AF65-F5344CB8AC3E}">
        <p14:creationId xmlns:p14="http://schemas.microsoft.com/office/powerpoint/2010/main" val="3250328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we’ve started to see here in</a:t>
            </a:r>
            <a:r>
              <a:rPr lang="en-US" baseline="0" dirty="0" smtClean="0"/>
              <a:t> this example </a:t>
            </a:r>
            <a:r>
              <a:rPr lang="en-US" dirty="0" smtClean="0"/>
              <a:t>is that one of the big tasks for Coq users is to figure out what</a:t>
            </a:r>
            <a:r>
              <a:rPr lang="en-US" baseline="0" dirty="0" smtClean="0"/>
              <a:t> tactics do.</a:t>
            </a:r>
          </a:p>
          <a:p>
            <a:endParaRPr lang="en-US" baseline="0" dirty="0" smtClean="0"/>
          </a:p>
          <a:p>
            <a:r>
              <a:rPr lang="en-US" baseline="0" dirty="0" smtClean="0"/>
              <a:t>This is a challenging task for several reasons</a:t>
            </a:r>
          </a:p>
          <a:p>
            <a:endParaRPr lang="en-US" baseline="0" dirty="0" smtClean="0"/>
          </a:p>
          <a:p>
            <a:r>
              <a:rPr lang="en-US" baseline="0" dirty="0" smtClean="0"/>
              <a:t>First, there are lots of tactics.  There are almost 200 standard ones listed in the back of the reference manual, and users can actually write their own.  And the effects of these tactics of course depend on the arguments and goals they are given.</a:t>
            </a:r>
          </a:p>
          <a:p>
            <a:endParaRPr lang="en-US" baseline="0" dirty="0" smtClean="0"/>
          </a:p>
          <a:p>
            <a:r>
              <a:rPr lang="en-US" baseline="0" dirty="0" smtClean="0"/>
              <a:t>Second, and unfortunately the example I gave doesn’t do a great job of show this, seeing the effects of tactics can require some very awkward movement through the script</a:t>
            </a:r>
          </a:p>
          <a:p>
            <a:endParaRPr lang="en-US" baseline="0" dirty="0" smtClean="0"/>
          </a:p>
          <a:p>
            <a:r>
              <a:rPr lang="en-US" baseline="0" dirty="0" smtClean="0"/>
              <a:t>Finally, there is just a lot of text that has to be sorted through.</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25</a:t>
            </a:fld>
            <a:endParaRPr lang="en-US"/>
          </a:p>
        </p:txBody>
      </p:sp>
    </p:spTree>
    <p:extLst>
      <p:ext uri="{BB962C8B-B14F-4D97-AF65-F5344CB8AC3E}">
        <p14:creationId xmlns:p14="http://schemas.microsoft.com/office/powerpoint/2010/main" val="26083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are a lot of other problems to face, including ones for expert users,</a:t>
            </a:r>
          </a:p>
          <a:p>
            <a:r>
              <a:rPr lang="en-US" dirty="0" smtClean="0"/>
              <a:t>And to verify this, we sent a survey to subscribers to the Coq-Club mailing list.</a:t>
            </a:r>
          </a:p>
          <a:p>
            <a:endParaRPr lang="en-US" dirty="0" smtClean="0"/>
          </a:p>
          <a:p>
            <a:r>
              <a:rPr lang="en-US" dirty="0" smtClean="0"/>
              <a:t>We got 48</a:t>
            </a:r>
            <a:r>
              <a:rPr lang="en-US" baseline="0" dirty="0" smtClean="0"/>
              <a:t> responses, and almost 4,500 words in response to the essay portions of the survey, </a:t>
            </a:r>
          </a:p>
          <a:p>
            <a:r>
              <a:rPr lang="en-US" baseline="0" dirty="0" smtClean="0"/>
              <a:t>	which I think reflects some strong interest in these issues,</a:t>
            </a:r>
          </a:p>
          <a:p>
            <a:r>
              <a:rPr lang="en-US" baseline="0" dirty="0" smtClean="0"/>
              <a:t>	and I presented the results at the 2012 Coq Workshop.</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26</a:t>
            </a:fld>
            <a:endParaRPr lang="en-US"/>
          </a:p>
        </p:txBody>
      </p:sp>
    </p:spTree>
    <p:extLst>
      <p:ext uri="{BB962C8B-B14F-4D97-AF65-F5344CB8AC3E}">
        <p14:creationId xmlns:p14="http://schemas.microsoft.com/office/powerpoint/2010/main" val="2652524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going to</a:t>
            </a:r>
            <a:r>
              <a:rPr lang="en-US" baseline="0" dirty="0" smtClean="0"/>
              <a:t> go into any of the details of the survey,  but my general impression from the responses was that </a:t>
            </a:r>
          </a:p>
          <a:p>
            <a:r>
              <a:rPr lang="en-US" baseline="0" dirty="0" smtClean="0"/>
              <a:t>while there is appreciation for existing interfaces</a:t>
            </a:r>
          </a:p>
          <a:p>
            <a:r>
              <a:rPr lang="en-US" baseline="0" dirty="0" smtClean="0"/>
              <a:t>some tasks that we identified as difficult were indeed perceived as difficult and</a:t>
            </a:r>
          </a:p>
          <a:p>
            <a:r>
              <a:rPr lang="en-US" baseline="0" dirty="0" smtClean="0"/>
              <a:t>many helpful features could be added, especially features seen in programming environments and ways of representing proof structures.</a:t>
            </a:r>
          </a:p>
        </p:txBody>
      </p:sp>
      <p:sp>
        <p:nvSpPr>
          <p:cNvPr id="4" name="Slide Number Placeholder 3"/>
          <p:cNvSpPr>
            <a:spLocks noGrp="1"/>
          </p:cNvSpPr>
          <p:nvPr>
            <p:ph type="sldNum" sz="quarter" idx="10"/>
          </p:nvPr>
        </p:nvSpPr>
        <p:spPr/>
        <p:txBody>
          <a:bodyPr/>
          <a:lstStyle/>
          <a:p>
            <a:fld id="{09ABB931-3603-E545-AB4D-E18E013FA2DE}" type="slidenum">
              <a:rPr lang="en-US" smtClean="0"/>
              <a:t>27</a:t>
            </a:fld>
            <a:endParaRPr lang="en-US"/>
          </a:p>
        </p:txBody>
      </p:sp>
    </p:spTree>
    <p:extLst>
      <p:ext uri="{BB962C8B-B14F-4D97-AF65-F5344CB8AC3E}">
        <p14:creationId xmlns:p14="http://schemas.microsoft.com/office/powerpoint/2010/main" val="1611468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strategy</a:t>
            </a:r>
            <a:r>
              <a:rPr lang="en-US" baseline="0" dirty="0" smtClean="0"/>
              <a:t> I’m following in this research is to first develop a basic user interface, similar to </a:t>
            </a:r>
            <a:r>
              <a:rPr lang="en-US" baseline="0" dirty="0" err="1" smtClean="0"/>
              <a:t>CoqIDE</a:t>
            </a:r>
            <a:r>
              <a:rPr lang="en-US" baseline="0" dirty="0" smtClean="0"/>
              <a:t> and Proof General,</a:t>
            </a:r>
          </a:p>
          <a:p>
            <a:r>
              <a:rPr lang="en-US" baseline="0" dirty="0" smtClean="0"/>
              <a:t>Create experimental extensions that address specific problems</a:t>
            </a:r>
            <a:r>
              <a:rPr lang="en-US" baseline="0" dirty="0" smtClean="0"/>
              <a:t>,</a:t>
            </a:r>
          </a:p>
          <a:p>
            <a:r>
              <a:rPr lang="en-US" baseline="0" dirty="0" smtClean="0"/>
              <a:t>	getting feedback along the way,</a:t>
            </a:r>
            <a:endParaRPr lang="en-US" baseline="0" dirty="0" smtClean="0"/>
          </a:p>
          <a:p>
            <a:r>
              <a:rPr lang="en-US" baseline="0" dirty="0" smtClean="0"/>
              <a:t>And compare performance with and without the extensions</a:t>
            </a:r>
          </a:p>
          <a:p>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28</a:t>
            </a:fld>
            <a:endParaRPr lang="en-US"/>
          </a:p>
        </p:txBody>
      </p:sp>
    </p:spTree>
    <p:extLst>
      <p:ext uri="{BB962C8B-B14F-4D97-AF65-F5344CB8AC3E}">
        <p14:creationId xmlns:p14="http://schemas.microsoft.com/office/powerpoint/2010/main" val="2958820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user interface we are calling “</a:t>
            </a:r>
            <a:r>
              <a:rPr lang="en-US" dirty="0" err="1" smtClean="0"/>
              <a:t>CoqEdit</a:t>
            </a:r>
            <a:r>
              <a:rPr lang="en-US" dirty="0" smtClean="0"/>
              <a:t>”, at least for now.</a:t>
            </a:r>
          </a:p>
          <a:p>
            <a:r>
              <a:rPr lang="en-US" dirty="0" err="1" smtClean="0"/>
              <a:t>CoqEdit</a:t>
            </a:r>
            <a:r>
              <a:rPr lang="en-US" baseline="0" dirty="0" smtClean="0"/>
              <a:t> is a </a:t>
            </a:r>
            <a:r>
              <a:rPr lang="en-US" baseline="0" dirty="0" err="1" smtClean="0"/>
              <a:t>jEdit</a:t>
            </a:r>
            <a:r>
              <a:rPr lang="en-US" baseline="0" dirty="0" smtClean="0"/>
              <a:t> plugin, and </a:t>
            </a:r>
            <a:r>
              <a:rPr lang="en-US" baseline="0" dirty="0" err="1" smtClean="0"/>
              <a:t>jEdit</a:t>
            </a:r>
            <a:r>
              <a:rPr lang="en-US" baseline="0" dirty="0" smtClean="0"/>
              <a:t>, is an open source, full-featured editor written in Java.</a:t>
            </a:r>
          </a:p>
          <a:p>
            <a:r>
              <a:rPr lang="en-US" baseline="0" dirty="0" smtClean="0"/>
              <a:t>One thing to know about </a:t>
            </a:r>
            <a:r>
              <a:rPr lang="en-US" baseline="0" dirty="0" err="1" smtClean="0"/>
              <a:t>jEdit</a:t>
            </a:r>
            <a:r>
              <a:rPr lang="en-US" baseline="0" dirty="0" smtClean="0"/>
              <a:t> plugins is that they have a dependency mechanism which basically allows us to write plugins for plugins—in this case, plugins that plug into </a:t>
            </a:r>
            <a:r>
              <a:rPr lang="en-US" baseline="0" dirty="0" err="1" smtClean="0"/>
              <a:t>CoqEdit</a:t>
            </a:r>
            <a:r>
              <a:rPr lang="en-US" baseline="0" dirty="0" smtClean="0"/>
              <a:t> as well as </a:t>
            </a:r>
            <a:r>
              <a:rPr lang="en-US" baseline="0" dirty="0" err="1" smtClean="0"/>
              <a:t>jEdit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29</a:t>
            </a:fld>
            <a:endParaRPr lang="en-US"/>
          </a:p>
        </p:txBody>
      </p:sp>
    </p:spTree>
    <p:extLst>
      <p:ext uri="{BB962C8B-B14F-4D97-AF65-F5344CB8AC3E}">
        <p14:creationId xmlns:p14="http://schemas.microsoft.com/office/powerpoint/2010/main" val="2183638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goal is to improve usability of the Coq Proof Assistant, and other interactive theorem </a:t>
            </a:r>
            <a:r>
              <a:rPr lang="en-US" baseline="0" dirty="0" err="1" smtClean="0"/>
              <a:t>provers</a:t>
            </a:r>
            <a:r>
              <a:rPr lang="en-US" baseline="0" dirty="0" smtClean="0"/>
              <a:t> more generally</a:t>
            </a:r>
          </a:p>
          <a:p>
            <a:endParaRPr lang="en-US" baseline="0" dirty="0" smtClean="0"/>
          </a:p>
          <a:p>
            <a:r>
              <a:rPr lang="en-US" baseline="0" dirty="0" smtClean="0"/>
              <a:t>To understand why we want to do this you should first know that interactive theorem </a:t>
            </a:r>
            <a:r>
              <a:rPr lang="en-US" baseline="0" dirty="0" err="1" smtClean="0"/>
              <a:t>provers</a:t>
            </a:r>
            <a:r>
              <a:rPr lang="en-US" baseline="0" dirty="0" smtClean="0"/>
              <a:t> are tools for developing and checking proofs</a:t>
            </a:r>
          </a:p>
          <a:p>
            <a:r>
              <a:rPr lang="en-US" baseline="0" dirty="0" smtClean="0"/>
              <a:t>They can be used to formalize and check general mathematics.</a:t>
            </a:r>
          </a:p>
          <a:p>
            <a:r>
              <a:rPr lang="en-US" baseline="0" dirty="0" smtClean="0"/>
              <a:t>They have some potential uses in education.</a:t>
            </a:r>
          </a:p>
          <a:p>
            <a:r>
              <a:rPr lang="en-US" baseline="0" dirty="0" smtClean="0"/>
              <a:t>They also are being used in the development of more reliable computing systems. </a:t>
            </a:r>
          </a:p>
          <a:p>
            <a:r>
              <a:rPr lang="en-US" baseline="0" dirty="0" smtClean="0"/>
              <a:t>  Reliability is becoming more and more important as computers are being used more and more in aviation, banking, health care, etc…areas where you really don’t want bugs.</a:t>
            </a:r>
          </a:p>
          <a:p>
            <a:r>
              <a:rPr lang="en-US" baseline="0" dirty="0" smtClean="0"/>
              <a:t>  Coq is one of the best developed and most widely used interactive theorem </a:t>
            </a:r>
            <a:r>
              <a:rPr lang="en-US" baseline="0" dirty="0" err="1" smtClean="0"/>
              <a:t>provers</a:t>
            </a:r>
            <a:r>
              <a:rPr lang="en-US" baseline="0" dirty="0" smtClean="0"/>
              <a:t>. </a:t>
            </a:r>
          </a:p>
          <a:p>
            <a:r>
              <a:rPr lang="en-US" baseline="0" dirty="0" smtClean="0"/>
              <a:t>     	A notable achievement has been the development of a certified C compiler and</a:t>
            </a:r>
          </a:p>
          <a:p>
            <a:r>
              <a:rPr lang="en-US" baseline="0" dirty="0" smtClean="0"/>
              <a:t>	just this summer it won an award from the ACM Programming Languages Special Interest Group.</a:t>
            </a:r>
          </a:p>
          <a:p>
            <a:endParaRPr lang="en-US" baseline="0" dirty="0" smtClean="0"/>
          </a:p>
          <a:p>
            <a:r>
              <a:rPr lang="en-US" baseline="0" dirty="0" smtClean="0"/>
              <a:t>A big problem with the tool, though, is that is very complex and not easy to learn or use…that’s where this work comes in,</a:t>
            </a:r>
          </a:p>
          <a:p>
            <a:r>
              <a:rPr lang="en-US" baseline="0" dirty="0" smtClean="0"/>
              <a:t>And many of the ideas, and much of the code, may be reapplied to other theorem </a:t>
            </a:r>
            <a:r>
              <a:rPr lang="en-US" baseline="0" dirty="0" err="1" smtClean="0"/>
              <a:t>provers</a:t>
            </a:r>
            <a:r>
              <a:rPr lang="en-US" baseline="0" dirty="0" smtClean="0"/>
              <a:t>.</a:t>
            </a:r>
          </a:p>
          <a:p>
            <a:endParaRPr lang="en-US" baseline="0" dirty="0" smtClean="0"/>
          </a:p>
          <a:p>
            <a:r>
              <a:rPr lang="en-US" dirty="0" smtClean="0"/>
              <a:t>Actually, I think</a:t>
            </a:r>
            <a:r>
              <a:rPr lang="en-US" baseline="0" dirty="0" smtClean="0"/>
              <a:t> many of the ideas developed in this project can be reapplied to environments beyond just theorem </a:t>
            </a:r>
            <a:r>
              <a:rPr lang="en-US" baseline="0" dirty="0" err="1" smtClean="0"/>
              <a:t>provers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09ABB931-3603-E545-AB4D-E18E013FA2DE}" type="slidenum">
              <a:rPr lang="en-US" smtClean="0"/>
              <a:t>3</a:t>
            </a:fld>
            <a:endParaRPr lang="en-US"/>
          </a:p>
        </p:txBody>
      </p:sp>
    </p:spTree>
    <p:extLst>
      <p:ext uri="{BB962C8B-B14F-4D97-AF65-F5344CB8AC3E}">
        <p14:creationId xmlns:p14="http://schemas.microsoft.com/office/powerpoint/2010/main" val="3075671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screenshot of an initial version Harley </a:t>
            </a:r>
            <a:r>
              <a:rPr lang="en-US" baseline="0" dirty="0" err="1" smtClean="0"/>
              <a:t>Eades</a:t>
            </a:r>
            <a:r>
              <a:rPr lang="en-US" baseline="0" dirty="0" smtClean="0"/>
              <a:t>, another grad student, and I put together.</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30</a:t>
            </a:fld>
            <a:endParaRPr lang="en-US"/>
          </a:p>
        </p:txBody>
      </p:sp>
    </p:spTree>
    <p:extLst>
      <p:ext uri="{BB962C8B-B14F-4D97-AF65-F5344CB8AC3E}">
        <p14:creationId xmlns:p14="http://schemas.microsoft.com/office/powerpoint/2010/main" val="446690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couple </a:t>
            </a:r>
            <a:r>
              <a:rPr lang="en-US" dirty="0" smtClean="0"/>
              <a:t>problems </a:t>
            </a:r>
            <a:r>
              <a:rPr lang="en-US" dirty="0" smtClean="0"/>
              <a:t>with </a:t>
            </a:r>
            <a:r>
              <a:rPr lang="en-US" dirty="0" smtClean="0"/>
              <a:t>this, related to one another, </a:t>
            </a:r>
            <a:r>
              <a:rPr lang="en-US" dirty="0" smtClean="0"/>
              <a:t>that I’m currently dealing with in a revision the</a:t>
            </a:r>
            <a:r>
              <a:rPr lang="en-US" baseline="0" dirty="0" smtClean="0"/>
              <a:t> Basic </a:t>
            </a:r>
            <a:r>
              <a:rPr lang="en-US" baseline="0" dirty="0" err="1" smtClean="0"/>
              <a:t>CoqEdit</a:t>
            </a:r>
            <a:r>
              <a:rPr lang="en-US" baseline="0" dirty="0" smtClean="0"/>
              <a:t> plugin rather than an extension.</a:t>
            </a:r>
          </a:p>
          <a:p>
            <a:endParaRPr lang="en-US" baseline="0" dirty="0" smtClean="0"/>
          </a:p>
          <a:p>
            <a:r>
              <a:rPr lang="en-US" baseline="0" dirty="0" smtClean="0"/>
              <a:t>First, it is sometimes difficult to view the results from earlier sentences because normally one has to un-evaluate and then re-evaluate tactics, and this re-evaluation can take quite a while.  </a:t>
            </a:r>
          </a:p>
          <a:p>
            <a:r>
              <a:rPr lang="en-US" baseline="0" dirty="0" smtClean="0"/>
              <a:t>The obvious basic solution to this problem, which I’m adding to the revision, is to cache the results of evaluation.</a:t>
            </a:r>
          </a:p>
          <a:p>
            <a:r>
              <a:rPr lang="en-US" baseline="0" dirty="0" smtClean="0"/>
              <a:t>Once we have this cache, we want a technique for showing what is cached and what cached result we are looking at.</a:t>
            </a:r>
          </a:p>
          <a:p>
            <a:r>
              <a:rPr lang="en-US" baseline="0" dirty="0" smtClean="0"/>
              <a:t>We also want a technique that can be easily extended so as to show results from multiple positions in the cache at once.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31</a:t>
            </a:fld>
            <a:endParaRPr lang="en-US"/>
          </a:p>
        </p:txBody>
      </p:sp>
    </p:spTree>
    <p:extLst>
      <p:ext uri="{BB962C8B-B14F-4D97-AF65-F5344CB8AC3E}">
        <p14:creationId xmlns:p14="http://schemas.microsoft.com/office/powerpoint/2010/main" val="3576058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way I’m doing this in the revision is to add extra highlighting, as seen here, to show what results we are looking at within the evaluated region.</a:t>
            </a:r>
          </a:p>
          <a:p>
            <a:r>
              <a:rPr lang="en-US" baseline="0" dirty="0" smtClean="0"/>
              <a:t>This should give the basic version of the </a:t>
            </a:r>
            <a:r>
              <a:rPr lang="en-US" baseline="0" dirty="0" err="1" smtClean="0"/>
              <a:t>CoqEdit</a:t>
            </a:r>
            <a:r>
              <a:rPr lang="en-US" baseline="0" dirty="0" smtClean="0"/>
              <a:t> user interface at least one advantage over the two main current interfaces.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32</a:t>
            </a:fld>
            <a:endParaRPr lang="en-US"/>
          </a:p>
        </p:txBody>
      </p:sp>
    </p:spTree>
    <p:extLst>
      <p:ext uri="{BB962C8B-B14F-4D97-AF65-F5344CB8AC3E}">
        <p14:creationId xmlns:p14="http://schemas.microsoft.com/office/powerpoint/2010/main" val="870610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currently have three extensions to </a:t>
            </a:r>
            <a:r>
              <a:rPr lang="en-US" dirty="0" err="1" smtClean="0"/>
              <a:t>CoqEdit</a:t>
            </a:r>
            <a:r>
              <a:rPr lang="en-US" dirty="0" smtClean="0"/>
              <a:t> planned.</a:t>
            </a:r>
          </a:p>
          <a:p>
            <a:r>
              <a:rPr lang="en-US" dirty="0" smtClean="0"/>
              <a:t>For extensions</a:t>
            </a:r>
            <a:r>
              <a:rPr lang="en-US" baseline="0" dirty="0" smtClean="0"/>
              <a:t> 1 and 2, we have an experiment with human participants planned already.</a:t>
            </a:r>
          </a:p>
          <a:p>
            <a:r>
              <a:rPr lang="en-US" baseline="0" dirty="0" smtClean="0"/>
              <a:t>There is no currently planned experiment for the third extension, but I am designing it so it could be easily used in a classroom and tested that way.</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33</a:t>
            </a:fld>
            <a:endParaRPr lang="en-US"/>
          </a:p>
        </p:txBody>
      </p:sp>
    </p:spTree>
    <p:extLst>
      <p:ext uri="{BB962C8B-B14F-4D97-AF65-F5344CB8AC3E}">
        <p14:creationId xmlns:p14="http://schemas.microsoft.com/office/powerpoint/2010/main" val="4002255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extension we are calling “Proof </a:t>
            </a:r>
            <a:r>
              <a:rPr lang="en-US" dirty="0" smtClean="0"/>
              <a:t>Previews.”  It is probably the most straightforward of the extensions</a:t>
            </a:r>
          </a:p>
          <a:p>
            <a:r>
              <a:rPr lang="en-US" dirty="0" smtClean="0"/>
              <a:t>and </a:t>
            </a:r>
            <a:r>
              <a:rPr lang="en-US" dirty="0" smtClean="0"/>
              <a:t>the problem that it addresses is knowing what to do next in a proof.</a:t>
            </a:r>
          </a:p>
          <a:p>
            <a:r>
              <a:rPr lang="en-US" dirty="0" smtClean="0"/>
              <a:t>Its</a:t>
            </a:r>
            <a:r>
              <a:rPr lang="en-US" baseline="0" dirty="0" smtClean="0"/>
              <a:t> solution is to generate lists of possible tactics.</a:t>
            </a:r>
          </a:p>
          <a:p>
            <a:r>
              <a:rPr lang="en-US" baseline="0" dirty="0" smtClean="0"/>
              <a:t>This leads to a new problem—how to quickly see the results of these tactics.</a:t>
            </a:r>
          </a:p>
          <a:p>
            <a:r>
              <a:rPr lang="en-US" baseline="0" dirty="0" smtClean="0"/>
              <a:t>The solution here is to allow users to toggle through these tactics and show the result of the selected tactic.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34</a:t>
            </a:fld>
            <a:endParaRPr lang="en-US"/>
          </a:p>
        </p:txBody>
      </p:sp>
    </p:spTree>
    <p:extLst>
      <p:ext uri="{BB962C8B-B14F-4D97-AF65-F5344CB8AC3E}">
        <p14:creationId xmlns:p14="http://schemas.microsoft.com/office/powerpoint/2010/main" val="2798599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screenshot of this, incorporated into our initial version of the basic </a:t>
            </a:r>
            <a:r>
              <a:rPr lang="en-US" dirty="0" err="1" smtClean="0"/>
              <a:t>CoqEdit</a:t>
            </a:r>
            <a:r>
              <a:rPr lang="en-US" dirty="0" smtClean="0"/>
              <a:t> plugin.</a:t>
            </a:r>
          </a:p>
          <a:p>
            <a:r>
              <a:rPr lang="en-US" dirty="0" smtClean="0"/>
              <a:t>On the left, we see this Completion Popup</a:t>
            </a:r>
            <a:r>
              <a:rPr lang="en-US" baseline="0" dirty="0" smtClean="0"/>
              <a:t> with the list of tactics.</a:t>
            </a:r>
          </a:p>
          <a:p>
            <a:r>
              <a:rPr lang="en-US" baseline="0" dirty="0" smtClean="0"/>
              <a:t>At the bottom right, we see the result of inserting and evaluating the selected tactic.</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35</a:t>
            </a:fld>
            <a:endParaRPr lang="en-US"/>
          </a:p>
        </p:txBody>
      </p:sp>
    </p:spTree>
    <p:extLst>
      <p:ext uri="{BB962C8B-B14F-4D97-AF65-F5344CB8AC3E}">
        <p14:creationId xmlns:p14="http://schemas.microsoft.com/office/powerpoint/2010/main" val="3378136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Extension #2 we are calling “Proof Transitions”</a:t>
            </a:r>
          </a:p>
          <a:p>
            <a:r>
              <a:rPr lang="en-US" dirty="0" smtClean="0"/>
              <a:t>It addresses two related problems.</a:t>
            </a:r>
          </a:p>
          <a:p>
            <a:r>
              <a:rPr lang="en-US" dirty="0" smtClean="0"/>
              <a:t>  Given a tactic,</a:t>
            </a:r>
            <a:r>
              <a:rPr lang="en-US" baseline="0" dirty="0" smtClean="0"/>
              <a:t> what goals does it produce and why</a:t>
            </a:r>
          </a:p>
          <a:p>
            <a:r>
              <a:rPr lang="en-US" baseline="0" dirty="0" smtClean="0"/>
              <a:t>And</a:t>
            </a:r>
          </a:p>
          <a:p>
            <a:r>
              <a:rPr lang="en-US" baseline="0" dirty="0" smtClean="0"/>
              <a:t>  Given a goal, what tactics produced it and why.</a:t>
            </a:r>
          </a:p>
          <a:p>
            <a:endParaRPr lang="en-US" baseline="0" dirty="0" smtClean="0"/>
          </a:p>
          <a:p>
            <a:r>
              <a:rPr lang="en-US" baseline="0" dirty="0" smtClean="0"/>
              <a:t>The solution given in the extension has two parts:  proof tree visualization, and text change highlighting and animation.</a:t>
            </a:r>
            <a:endParaRPr lang="en-US" dirty="0" smtClean="0"/>
          </a:p>
          <a:p>
            <a:r>
              <a:rPr lang="en-US" dirty="0" smtClean="0"/>
              <a:t>I’ll start by discussing proof tree visualization.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36</a:t>
            </a:fld>
            <a:endParaRPr lang="en-US"/>
          </a:p>
        </p:txBody>
      </p:sp>
    </p:spTree>
    <p:extLst>
      <p:ext uri="{BB962C8B-B14F-4D97-AF65-F5344CB8AC3E}">
        <p14:creationId xmlns:p14="http://schemas.microsoft.com/office/powerpoint/2010/main" val="3955314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traditional way of drawing proof trees generally</a:t>
            </a:r>
            <a:r>
              <a:rPr lang="en-US" baseline="0" dirty="0" smtClean="0"/>
              <a:t> looks something like this, </a:t>
            </a:r>
          </a:p>
          <a:p>
            <a:r>
              <a:rPr lang="en-US" baseline="0" dirty="0" smtClean="0"/>
              <a:t>	where we have goals represented as these </a:t>
            </a:r>
            <a:r>
              <a:rPr lang="en-US" baseline="0" dirty="0" err="1" smtClean="0"/>
              <a:t>sequents</a:t>
            </a:r>
            <a:r>
              <a:rPr lang="en-US" baseline="0" dirty="0" smtClean="0"/>
              <a:t>,</a:t>
            </a:r>
          </a:p>
          <a:p>
            <a:r>
              <a:rPr lang="en-US" baseline="0" dirty="0" smtClean="0"/>
              <a:t>	and lines, labeled with tactics, separate parent goal, on the bottom, from child goal (or goals), on the top.</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37</a:t>
            </a:fld>
            <a:endParaRPr lang="en-US"/>
          </a:p>
        </p:txBody>
      </p:sp>
    </p:spTree>
    <p:extLst>
      <p:ext uri="{BB962C8B-B14F-4D97-AF65-F5344CB8AC3E}">
        <p14:creationId xmlns:p14="http://schemas.microsoft.com/office/powerpoint/2010/main" val="3462867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obviously gets quite</a:t>
            </a:r>
            <a:r>
              <a:rPr lang="en-US" baseline="0" dirty="0" smtClean="0"/>
              <a:t> messy.</a:t>
            </a:r>
          </a:p>
          <a:p>
            <a:endParaRPr lang="en-US" baseline="0" dirty="0" smtClean="0"/>
          </a:p>
          <a:p>
            <a:r>
              <a:rPr lang="en-US" baseline="0" dirty="0" smtClean="0"/>
              <a:t>What we instead want to do is follow the “visual information-seeking mantra” from Ben </a:t>
            </a:r>
            <a:r>
              <a:rPr lang="en-US" baseline="0" dirty="0" err="1" smtClean="0"/>
              <a:t>Shneiderman</a:t>
            </a:r>
            <a:r>
              <a:rPr lang="en-US" baseline="0" dirty="0" smtClean="0"/>
              <a:t> and </a:t>
            </a:r>
          </a:p>
          <a:p>
            <a:r>
              <a:rPr lang="en-US" baseline="0" dirty="0" smtClean="0"/>
              <a:t>  give an overview first and then</a:t>
            </a:r>
          </a:p>
          <a:p>
            <a:r>
              <a:rPr lang="en-US" baseline="0" dirty="0" smtClean="0"/>
              <a:t>  details on demand.</a:t>
            </a:r>
            <a:endParaRPr lang="en-US" dirty="0" smtClean="0"/>
          </a:p>
        </p:txBody>
      </p:sp>
      <p:sp>
        <p:nvSpPr>
          <p:cNvPr id="4" name="Slide Number Placeholder 3"/>
          <p:cNvSpPr>
            <a:spLocks noGrp="1"/>
          </p:cNvSpPr>
          <p:nvPr>
            <p:ph type="sldNum" sz="quarter" idx="10"/>
          </p:nvPr>
        </p:nvSpPr>
        <p:spPr/>
        <p:txBody>
          <a:bodyPr/>
          <a:lstStyle/>
          <a:p>
            <a:fld id="{09ABB931-3603-E545-AB4D-E18E013FA2DE}" type="slidenum">
              <a:rPr lang="en-US" smtClean="0"/>
              <a:t>38</a:t>
            </a:fld>
            <a:endParaRPr lang="en-US"/>
          </a:p>
        </p:txBody>
      </p:sp>
    </p:spTree>
    <p:extLst>
      <p:ext uri="{BB962C8B-B14F-4D97-AF65-F5344CB8AC3E}">
        <p14:creationId xmlns:p14="http://schemas.microsoft.com/office/powerpoint/2010/main" val="2873731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there are lots of ways of visualizing</a:t>
            </a:r>
            <a:r>
              <a:rPr lang="en-US" baseline="0" dirty="0" smtClean="0"/>
              <a:t> trees, so there is quite a large space in which to search for a better visualization.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39</a:t>
            </a:fld>
            <a:endParaRPr lang="en-US"/>
          </a:p>
        </p:txBody>
      </p:sp>
    </p:spTree>
    <p:extLst>
      <p:ext uri="{BB962C8B-B14F-4D97-AF65-F5344CB8AC3E}">
        <p14:creationId xmlns:p14="http://schemas.microsoft.com/office/powerpoint/2010/main" val="1715456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…which brings us to the second general goal, helping to improve the usability of coding environments more generally.</a:t>
            </a:r>
          </a:p>
          <a:p>
            <a:endParaRPr lang="en-US" baseline="0" dirty="0" smtClean="0"/>
          </a:p>
          <a:p>
            <a:r>
              <a:rPr lang="en-US" baseline="0" dirty="0" smtClean="0"/>
              <a:t>Coq is actually a good setting for such research, for a couple of reasons.</a:t>
            </a:r>
          </a:p>
          <a:p>
            <a:endParaRPr lang="en-US" baseline="0" dirty="0" smtClean="0"/>
          </a:p>
          <a:p>
            <a:r>
              <a:rPr lang="en-US" baseline="0" dirty="0" smtClean="0"/>
              <a:t>First, its many complexities provide a lot of opportunities for designing helpful interfaces.</a:t>
            </a:r>
          </a:p>
          <a:p>
            <a:r>
              <a:rPr lang="en-US" baseline="0" dirty="0" smtClean="0"/>
              <a:t>One complexity, for instance, is that the proof development mechanism can actually be used to write programs.</a:t>
            </a:r>
          </a:p>
          <a:p>
            <a:endParaRPr lang="en-US" baseline="0" dirty="0" smtClean="0"/>
          </a:p>
          <a:p>
            <a:r>
              <a:rPr lang="en-US" baseline="0" dirty="0" smtClean="0"/>
              <a:t>Second, the complexity of </a:t>
            </a:r>
            <a:r>
              <a:rPr lang="en-US" baseline="0" dirty="0" err="1" smtClean="0"/>
              <a:t>Coq’s</a:t>
            </a:r>
            <a:r>
              <a:rPr lang="en-US" baseline="0" dirty="0" smtClean="0"/>
              <a:t> language pushes it to the edges of what is considered practical for real-world programming projects,</a:t>
            </a:r>
          </a:p>
          <a:p>
            <a:r>
              <a:rPr lang="en-US" baseline="0" dirty="0" smtClean="0"/>
              <a:t>	so by making Coq easier to use, we are expanding the range of practical programming languages</a:t>
            </a:r>
          </a:p>
          <a:p>
            <a:r>
              <a:rPr lang="en-US" baseline="0" dirty="0" smtClean="0"/>
              <a:t>	as well as making current mainstream languages easier to work with.</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a:t>
            </a:fld>
            <a:endParaRPr lang="en-US"/>
          </a:p>
        </p:txBody>
      </p:sp>
    </p:spTree>
    <p:extLst>
      <p:ext uri="{BB962C8B-B14F-4D97-AF65-F5344CB8AC3E}">
        <p14:creationId xmlns:p14="http://schemas.microsoft.com/office/powerpoint/2010/main" val="2932545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should</a:t>
            </a:r>
            <a:r>
              <a:rPr lang="en-US" baseline="0" dirty="0" smtClean="0"/>
              <a:t> note that this sort of visualization has been done before, albeit with some limitations.  For instance, here we see a visualization, created using a tool called </a:t>
            </a:r>
            <a:r>
              <a:rPr lang="en-US" baseline="0" dirty="0" err="1" smtClean="0"/>
              <a:t>Panoptes</a:t>
            </a:r>
            <a:r>
              <a:rPr lang="en-US" baseline="0" dirty="0" smtClean="0"/>
              <a:t>, of a proof developed using the IMPS theorem </a:t>
            </a:r>
            <a:r>
              <a:rPr lang="en-US" baseline="0" dirty="0" err="1" smtClean="0"/>
              <a:t>prover</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Switching gears to the second part of extension #2…</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40</a:t>
            </a:fld>
            <a:endParaRPr lang="en-US"/>
          </a:p>
        </p:txBody>
      </p:sp>
    </p:spTree>
    <p:extLst>
      <p:ext uri="{BB962C8B-B14F-4D97-AF65-F5344CB8AC3E}">
        <p14:creationId xmlns:p14="http://schemas.microsoft.com/office/powerpoint/2010/main" val="3972420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my initial</a:t>
            </a:r>
            <a:r>
              <a:rPr lang="en-US" baseline="0" dirty="0" smtClean="0"/>
              <a:t> stab at implementing some helpful text highlighting and animation; sorry, I still need to play around with font sizes.  Starting with our current goal here…</a:t>
            </a:r>
          </a:p>
        </p:txBody>
      </p:sp>
      <p:sp>
        <p:nvSpPr>
          <p:cNvPr id="4" name="Slide Number Placeholder 3"/>
          <p:cNvSpPr>
            <a:spLocks noGrp="1"/>
          </p:cNvSpPr>
          <p:nvPr>
            <p:ph type="sldNum" sz="quarter" idx="10"/>
          </p:nvPr>
        </p:nvSpPr>
        <p:spPr/>
        <p:txBody>
          <a:bodyPr/>
          <a:lstStyle/>
          <a:p>
            <a:fld id="{09ABB931-3603-E545-AB4D-E18E013FA2DE}" type="slidenum">
              <a:rPr lang="en-US" smtClean="0"/>
              <a:t>41</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we have entered a tactic we may see the new current goal drawn above, as so, with the tactic used to generate it directly above the parent goal.</a:t>
            </a:r>
          </a:p>
        </p:txBody>
      </p:sp>
      <p:sp>
        <p:nvSpPr>
          <p:cNvPr id="4" name="Slide Number Placeholder 3"/>
          <p:cNvSpPr>
            <a:spLocks noGrp="1"/>
          </p:cNvSpPr>
          <p:nvPr>
            <p:ph type="sldNum" sz="quarter" idx="10"/>
          </p:nvPr>
        </p:nvSpPr>
        <p:spPr/>
        <p:txBody>
          <a:bodyPr/>
          <a:lstStyle/>
          <a:p>
            <a:fld id="{09ABB931-3603-E545-AB4D-E18E013FA2DE}" type="slidenum">
              <a:rPr lang="en-US" smtClean="0"/>
              <a:t>42</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then add some highlighting: green for new text, red for text that disappears, and yellow for text that gets moved or copied.</a:t>
            </a:r>
          </a:p>
        </p:txBody>
      </p:sp>
      <p:sp>
        <p:nvSpPr>
          <p:cNvPr id="4" name="Slide Number Placeholder 3"/>
          <p:cNvSpPr>
            <a:spLocks noGrp="1"/>
          </p:cNvSpPr>
          <p:nvPr>
            <p:ph type="sldNum" sz="quarter" idx="10"/>
          </p:nvPr>
        </p:nvSpPr>
        <p:spPr/>
        <p:txBody>
          <a:bodyPr/>
          <a:lstStyle/>
          <a:p>
            <a:fld id="{09ABB931-3603-E545-AB4D-E18E013FA2DE}" type="slidenum">
              <a:rPr lang="en-US" smtClean="0"/>
              <a:t>43</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then we can add some animation, like lines that, in the actual software, appear one by one, to show where text has been moved.  I may actually have the various bits of text float up, one by one, to show this.</a:t>
            </a:r>
          </a:p>
        </p:txBody>
      </p:sp>
      <p:sp>
        <p:nvSpPr>
          <p:cNvPr id="4" name="Slide Number Placeholder 3"/>
          <p:cNvSpPr>
            <a:spLocks noGrp="1"/>
          </p:cNvSpPr>
          <p:nvPr>
            <p:ph type="sldNum" sz="quarter" idx="10"/>
          </p:nvPr>
        </p:nvSpPr>
        <p:spPr/>
        <p:txBody>
          <a:bodyPr/>
          <a:lstStyle/>
          <a:p>
            <a:fld id="{09ABB931-3603-E545-AB4D-E18E013FA2DE}" type="slidenum">
              <a:rPr lang="en-US" smtClean="0"/>
              <a:t>44</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What’s nice about the library I’m using to implement this is that we can easily allow the user to zoom </a:t>
            </a:r>
            <a:r>
              <a:rPr lang="en-US" baseline="0" dirty="0" smtClean="0"/>
              <a:t>out, from here, </a:t>
            </a:r>
            <a:r>
              <a:rPr lang="en-US" baseline="0" dirty="0" smtClean="0"/>
              <a:t>to see the structure of the tree as well as the contents of the current node and its parent…</a:t>
            </a:r>
          </a:p>
        </p:txBody>
      </p:sp>
      <p:sp>
        <p:nvSpPr>
          <p:cNvPr id="4" name="Slide Number Placeholder 3"/>
          <p:cNvSpPr>
            <a:spLocks noGrp="1"/>
          </p:cNvSpPr>
          <p:nvPr>
            <p:ph type="sldNum" sz="quarter" idx="10"/>
          </p:nvPr>
        </p:nvSpPr>
        <p:spPr/>
        <p:txBody>
          <a:bodyPr/>
          <a:lstStyle/>
          <a:p>
            <a:fld id="{09ABB931-3603-E545-AB4D-E18E013FA2DE}" type="slidenum">
              <a:rPr lang="en-US" smtClean="0"/>
              <a:t>45</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we can rearrange the nodes automatically to keep the current </a:t>
            </a:r>
            <a:r>
              <a:rPr lang="en-US" baseline="0" dirty="0" smtClean="0"/>
              <a:t>node, here, </a:t>
            </a:r>
            <a:r>
              <a:rPr lang="en-US" baseline="0" dirty="0" smtClean="0"/>
              <a:t>above its parent for when we zoom back in. </a:t>
            </a:r>
          </a:p>
        </p:txBody>
      </p:sp>
      <p:sp>
        <p:nvSpPr>
          <p:cNvPr id="4" name="Slide Number Placeholder 3"/>
          <p:cNvSpPr>
            <a:spLocks noGrp="1"/>
          </p:cNvSpPr>
          <p:nvPr>
            <p:ph type="sldNum" sz="quarter" idx="10"/>
          </p:nvPr>
        </p:nvSpPr>
        <p:spPr/>
        <p:txBody>
          <a:bodyPr/>
          <a:lstStyle/>
          <a:p>
            <a:fld id="{09ABB931-3603-E545-AB4D-E18E013FA2DE}" type="slidenum">
              <a:rPr lang="en-US" smtClean="0"/>
              <a:t>46</a:t>
            </a:fld>
            <a:endParaRPr lang="en-US"/>
          </a:p>
        </p:txBody>
      </p:sp>
    </p:spTree>
    <p:extLst>
      <p:ext uri="{BB962C8B-B14F-4D97-AF65-F5344CB8AC3E}">
        <p14:creationId xmlns:p14="http://schemas.microsoft.com/office/powerpoint/2010/main" val="9348334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extension,</a:t>
            </a:r>
            <a:r>
              <a:rPr lang="en-US" baseline="0" dirty="0" smtClean="0"/>
              <a:t> Propositional Logic Syntax Shortcuts, tries to solve another pair of problems with another pair of solutions.</a:t>
            </a:r>
          </a:p>
          <a:p>
            <a:endParaRPr lang="en-US" baseline="0" dirty="0" smtClean="0"/>
          </a:p>
          <a:p>
            <a:r>
              <a:rPr lang="en-US" baseline="0" dirty="0" smtClean="0"/>
              <a:t>The first problem is how to make sense of the structure of complex expressions—that is, how to help people parse text.</a:t>
            </a:r>
          </a:p>
          <a:p>
            <a:r>
              <a:rPr lang="en-US" baseline="0" dirty="0" smtClean="0"/>
              <a:t>The second problem is how to easily select and manipulate sub-expressions.</a:t>
            </a:r>
          </a:p>
          <a:p>
            <a:endParaRPr lang="en-US" baseline="0" dirty="0" smtClean="0"/>
          </a:p>
          <a:p>
            <a:r>
              <a:rPr lang="en-US" baseline="0" dirty="0" smtClean="0"/>
              <a:t>These are very general problems, so the solutions I’m working on are very general as well.</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47</a:t>
            </a:fld>
            <a:endParaRPr lang="en-US"/>
          </a:p>
        </p:txBody>
      </p:sp>
    </p:spTree>
    <p:extLst>
      <p:ext uri="{BB962C8B-B14F-4D97-AF65-F5344CB8AC3E}">
        <p14:creationId xmlns:p14="http://schemas.microsoft.com/office/powerpoint/2010/main" val="2113845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show just how general, I thought I’d throw in a screenshot of this Slate article discussing how even for very basic math there is no consensus on how to parse things—in this case whether the the multiplication or the division has higher precedence.</a:t>
            </a:r>
            <a:endParaRPr lang="en-US" dirty="0"/>
          </a:p>
        </p:txBody>
      </p:sp>
      <p:sp>
        <p:nvSpPr>
          <p:cNvPr id="4" name="Slide Number Placeholder 3"/>
          <p:cNvSpPr>
            <a:spLocks noGrp="1"/>
          </p:cNvSpPr>
          <p:nvPr>
            <p:ph type="sldNum" sz="quarter" idx="10"/>
          </p:nvPr>
        </p:nvSpPr>
        <p:spPr/>
        <p:txBody>
          <a:bodyPr/>
          <a:lstStyle/>
          <a:p>
            <a:fld id="{C51ABC24-6552-0840-9440-726036AB65DA}" type="slidenum">
              <a:rPr lang="en-US" smtClean="0"/>
              <a:t>48</a:t>
            </a:fld>
            <a:endParaRPr lang="en-US"/>
          </a:p>
        </p:txBody>
      </p:sp>
    </p:spTree>
    <p:extLst>
      <p:ext uri="{BB962C8B-B14F-4D97-AF65-F5344CB8AC3E}">
        <p14:creationId xmlns:p14="http://schemas.microsoft.com/office/powerpoint/2010/main" val="3438241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situation is</a:t>
            </a:r>
            <a:r>
              <a:rPr lang="en-US" baseline="0" dirty="0" smtClean="0"/>
              <a:t> especially bad in Coq, even by Computer Science standards I think, because we have lots of big, complicated expressions,</a:t>
            </a:r>
          </a:p>
          <a:p>
            <a:r>
              <a:rPr lang="en-US" baseline="0" dirty="0" smtClean="0"/>
              <a:t>And the tool allows user defined notations with user defined </a:t>
            </a:r>
            <a:r>
              <a:rPr lang="en-US" baseline="0" dirty="0" err="1" smtClean="0"/>
              <a:t>precedences</a:t>
            </a:r>
            <a:r>
              <a:rPr lang="en-US" baseline="0" dirty="0" smtClean="0"/>
              <a:t> and </a:t>
            </a:r>
            <a:r>
              <a:rPr lang="en-US" baseline="0" dirty="0" err="1" smtClean="0"/>
              <a:t>associativities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49</a:t>
            </a:fld>
            <a:endParaRPr lang="en-US"/>
          </a:p>
        </p:txBody>
      </p:sp>
    </p:spTree>
    <p:extLst>
      <p:ext uri="{BB962C8B-B14F-4D97-AF65-F5344CB8AC3E}">
        <p14:creationId xmlns:p14="http://schemas.microsoft.com/office/powerpoint/2010/main" val="1745714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two main user interfaces for</a:t>
            </a:r>
            <a:r>
              <a:rPr lang="en-US" baseline="0" dirty="0" smtClean="0"/>
              <a:t> Coq—</a:t>
            </a:r>
            <a:r>
              <a:rPr lang="en-US" baseline="0" dirty="0" err="1" smtClean="0"/>
              <a:t>CoqIde</a:t>
            </a:r>
            <a:r>
              <a:rPr lang="en-US" baseline="0" dirty="0" smtClean="0"/>
              <a:t> and Proof General.</a:t>
            </a:r>
          </a:p>
          <a:p>
            <a:r>
              <a:rPr lang="en-US" baseline="0" dirty="0" smtClean="0"/>
              <a:t>They are quite similar, so I’ll stick with </a:t>
            </a:r>
            <a:r>
              <a:rPr lang="en-US" baseline="0" dirty="0" err="1" smtClean="0"/>
              <a:t>CoqIde</a:t>
            </a:r>
            <a:r>
              <a:rPr lang="en-US" baseline="0" dirty="0" smtClean="0"/>
              <a:t> for this example.</a:t>
            </a:r>
          </a:p>
          <a:p>
            <a:r>
              <a:rPr lang="en-US" baseline="0" dirty="0" smtClean="0"/>
              <a:t>We are going to prove that</a:t>
            </a:r>
          </a:p>
          <a:p>
            <a:r>
              <a:rPr lang="en-US" baseline="0" dirty="0" smtClean="0"/>
              <a:t>(A -&gt; B -&gt; C) -&gt; (A -&gt; B) -&gt; A -&gt; C</a:t>
            </a:r>
          </a:p>
          <a:p>
            <a:r>
              <a:rPr lang="en-US" baseline="0" dirty="0" smtClean="0"/>
              <a:t>where A B and C are propositional variables.</a:t>
            </a:r>
          </a:p>
          <a:p>
            <a:r>
              <a:rPr lang="en-US" baseline="0" dirty="0" smtClean="0"/>
              <a:t>Note that the arrow operator is right associative, so fully parenthesized this would look like this.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a:t>
            </a:fld>
            <a:endParaRPr lang="en-US"/>
          </a:p>
        </p:txBody>
      </p:sp>
    </p:spTree>
    <p:extLst>
      <p:ext uri="{BB962C8B-B14F-4D97-AF65-F5344CB8AC3E}">
        <p14:creationId xmlns:p14="http://schemas.microsoft.com/office/powerpoint/2010/main" val="1260891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system that tries</a:t>
            </a:r>
            <a:r>
              <a:rPr lang="en-US" baseline="0" dirty="0" smtClean="0"/>
              <a:t> to solve the problems of helping people to understand and manipulate structured text </a:t>
            </a:r>
            <a:r>
              <a:rPr lang="en-US" dirty="0" smtClean="0"/>
              <a:t>is the educational programming environment “Scratch”.  The idea here is to construct</a:t>
            </a:r>
            <a:r>
              <a:rPr lang="en-US" baseline="0" dirty="0" smtClean="0"/>
              <a:t> programs by selecting these program blocks, dragging them over, and connecting them into scripts.  One of the great advantages of this is that you can’t make syntax errors.  </a:t>
            </a:r>
          </a:p>
        </p:txBody>
      </p:sp>
      <p:sp>
        <p:nvSpPr>
          <p:cNvPr id="4" name="Slide Number Placeholder 3"/>
          <p:cNvSpPr>
            <a:spLocks noGrp="1"/>
          </p:cNvSpPr>
          <p:nvPr>
            <p:ph type="sldNum" sz="quarter" idx="10"/>
          </p:nvPr>
        </p:nvSpPr>
        <p:spPr/>
        <p:txBody>
          <a:bodyPr/>
          <a:lstStyle/>
          <a:p>
            <a:fld id="{09ABB931-3603-E545-AB4D-E18E013FA2DE}" type="slidenum">
              <a:rPr lang="en-US" smtClean="0"/>
              <a:t>50</a:t>
            </a:fld>
            <a:endParaRPr lang="en-US"/>
          </a:p>
        </p:txBody>
      </p:sp>
    </p:spTree>
    <p:extLst>
      <p:ext uri="{BB962C8B-B14F-4D97-AF65-F5344CB8AC3E}">
        <p14:creationId xmlns:p14="http://schemas.microsoft.com/office/powerpoint/2010/main" val="4198690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general, these sorts</a:t>
            </a:r>
            <a:r>
              <a:rPr lang="en-US" baseline="0" dirty="0" smtClean="0"/>
              <a:t> of systems, where one is manipulating grammatically meaningful chunks of text rather than individual characters, are called syntax-directed editors. </a:t>
            </a:r>
          </a:p>
          <a:p>
            <a:endParaRPr lang="en-US" dirty="0" smtClean="0"/>
          </a:p>
          <a:p>
            <a:r>
              <a:rPr lang="en-US" dirty="0" smtClean="0"/>
              <a:t>The first question that</a:t>
            </a:r>
            <a:r>
              <a:rPr lang="en-US" baseline="0" dirty="0" smtClean="0"/>
              <a:t> one might ask oneself when looking at a system like Scratch is…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51</a:t>
            </a:fld>
            <a:endParaRPr lang="en-US"/>
          </a:p>
        </p:txBody>
      </p:sp>
    </p:spTree>
    <p:extLst>
      <p:ext uri="{BB962C8B-B14F-4D97-AF65-F5344CB8AC3E}">
        <p14:creationId xmlns:p14="http://schemas.microsoft.com/office/powerpoint/2010/main" val="23614153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I’ve come up with a particular solution, here; I’m just calling it</a:t>
            </a:r>
            <a:r>
              <a:rPr lang="en-US" dirty="0" smtClean="0"/>
              <a:t> “syntax tree highlighting”…</a:t>
            </a:r>
          </a:p>
          <a:p>
            <a:r>
              <a:rPr lang="en-US" dirty="0" smtClean="0"/>
              <a:t>and here we see how the highlighting</a:t>
            </a:r>
            <a:r>
              <a:rPr lang="en-US" baseline="0" dirty="0" smtClean="0"/>
              <a:t> can be moved through the syntax tree of some text to show notations and their </a:t>
            </a:r>
            <a:r>
              <a:rPr lang="en-US" baseline="0" dirty="0" err="1" smtClean="0"/>
              <a:t>precedences</a:t>
            </a:r>
            <a:r>
              <a:rPr lang="en-US" baseline="0" dirty="0" smtClean="0"/>
              <a:t>, and to allow particular sections of text to be selected for  </a:t>
            </a:r>
            <a:r>
              <a:rPr lang="en-US" baseline="0" dirty="0" err="1" smtClean="0"/>
              <a:t>typechecking</a:t>
            </a:r>
            <a:r>
              <a:rPr lang="en-US" baseline="0" dirty="0" smtClean="0"/>
              <a:t>, evaluation, or, in this case, rewriting.</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52</a:t>
            </a:fld>
            <a:endParaRPr lang="en-US"/>
          </a:p>
        </p:txBody>
      </p:sp>
    </p:spTree>
    <p:extLst>
      <p:ext uri="{BB962C8B-B14F-4D97-AF65-F5344CB8AC3E}">
        <p14:creationId xmlns:p14="http://schemas.microsoft.com/office/powerpoint/2010/main" val="1971220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however, more questions to ask oneself.</a:t>
            </a:r>
            <a:endParaRPr lang="en-US" baseline="0" dirty="0" smtClean="0"/>
          </a:p>
          <a:p>
            <a:endParaRPr lang="en-US" baseline="0" dirty="0" smtClean="0"/>
          </a:p>
          <a:p>
            <a:r>
              <a:rPr lang="en-US" baseline="0" dirty="0" smtClean="0"/>
              <a:t>First, how do we make programming in system like Scratch efficient enough that, say, a professional programmer would want to use it?</a:t>
            </a:r>
          </a:p>
          <a:p>
            <a:r>
              <a:rPr lang="en-US" baseline="0" dirty="0" smtClean="0"/>
              <a:t>The general answer, when it comes to making software more efficient for expert users, is to add keyboard shortcuts, or short keyboard commands.</a:t>
            </a:r>
          </a:p>
          <a:p>
            <a:r>
              <a:rPr lang="en-US" baseline="0" dirty="0" smtClean="0"/>
              <a:t>Figuring out how to do this well, however, is especially challenging here because we wants to make entering the keyboard shortcuts faster than just typing the text into a normal text editor.</a:t>
            </a:r>
          </a:p>
          <a:p>
            <a:endParaRPr lang="en-US" baseline="0" dirty="0" smtClean="0"/>
          </a:p>
          <a:p>
            <a:r>
              <a:rPr lang="en-US" baseline="0" dirty="0" smtClean="0"/>
              <a:t>We may then ask ourselves, well what exactly is it about systems like Scratch that make them easy for novice users?</a:t>
            </a:r>
          </a:p>
          <a:p>
            <a:r>
              <a:rPr lang="en-US" baseline="0" dirty="0" smtClean="0"/>
              <a:t>At least a partial answer to this is that it essentially has menus that constrain users’ actions to commands that actually do things. </a:t>
            </a:r>
          </a:p>
          <a:p>
            <a:endParaRPr lang="en-US" baseline="0" dirty="0" smtClean="0"/>
          </a:p>
          <a:p>
            <a:r>
              <a:rPr lang="en-US" baseline="0" dirty="0" smtClean="0"/>
              <a:t>So then, why shouldn’t we just provide menus for novice users and keyboard shortcuts for experts?</a:t>
            </a:r>
          </a:p>
          <a:p>
            <a:r>
              <a:rPr lang="en-US" baseline="0" dirty="0" smtClean="0"/>
              <a:t>The problem is that novice users will often never learn the shortcuts. This is a big enough problem that it even has a name:  The Paradox of the Active User.  Basically, what this is pointing out is that users are normally too busy using a system to actually figure out how to use it well.</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53</a:t>
            </a:fld>
            <a:endParaRPr lang="en-US"/>
          </a:p>
        </p:txBody>
      </p:sp>
    </p:spTree>
    <p:extLst>
      <p:ext uri="{BB962C8B-B14F-4D97-AF65-F5344CB8AC3E}">
        <p14:creationId xmlns:p14="http://schemas.microsoft.com/office/powerpoint/2010/main" val="2767805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solution to this that I came up with, Keyboard-Card menus,</a:t>
            </a:r>
            <a:r>
              <a:rPr lang="en-US" baseline="0" dirty="0" smtClean="0"/>
              <a:t> is basically a scheme for teaching users shortcuts as they explore menus.</a:t>
            </a:r>
          </a:p>
          <a:p>
            <a:endParaRPr lang="en-US" baseline="0" dirty="0" smtClean="0"/>
          </a:p>
          <a:p>
            <a:r>
              <a:rPr lang="en-US" baseline="0" dirty="0" smtClean="0"/>
              <a:t>The shortcuts they they are a little unusual.</a:t>
            </a:r>
          </a:p>
          <a:p>
            <a:r>
              <a:rPr lang="en-US" baseline="0" dirty="0" smtClean="0"/>
              <a:t>I’ve been calling rolled-chord shortcuts, </a:t>
            </a:r>
          </a:p>
          <a:p>
            <a:r>
              <a:rPr lang="en-US" baseline="0" dirty="0" smtClean="0"/>
              <a:t>And to use them one has to switch from normal typing mode to command mode.</a:t>
            </a:r>
          </a:p>
          <a:p>
            <a:r>
              <a:rPr lang="en-US" baseline="0" dirty="0" smtClean="0"/>
              <a:t>Once you have done this, though, you can use the character keys as modifier keys,</a:t>
            </a:r>
          </a:p>
          <a:p>
            <a:r>
              <a:rPr lang="en-US" baseline="0" dirty="0" smtClean="0"/>
              <a:t>	so, for instance, instead of Ctrl-I, you can press S-I</a:t>
            </a:r>
          </a:p>
          <a:p>
            <a:r>
              <a:rPr lang="en-US" baseline="0" dirty="0" smtClean="0"/>
              <a:t>This allows hundreds of commands to be invoked very quickly.</a:t>
            </a:r>
          </a:p>
          <a:p>
            <a:endParaRPr lang="en-US" baseline="0" dirty="0" smtClean="0"/>
          </a:p>
        </p:txBody>
      </p:sp>
      <p:sp>
        <p:nvSpPr>
          <p:cNvPr id="4" name="Slide Number Placeholder 3"/>
          <p:cNvSpPr>
            <a:spLocks noGrp="1"/>
          </p:cNvSpPr>
          <p:nvPr>
            <p:ph type="sldNum" sz="quarter" idx="10"/>
          </p:nvPr>
        </p:nvSpPr>
        <p:spPr/>
        <p:txBody>
          <a:bodyPr/>
          <a:lstStyle/>
          <a:p>
            <a:fld id="{09ABB931-3603-E545-AB4D-E18E013FA2DE}" type="slidenum">
              <a:rPr lang="en-US" smtClean="0"/>
              <a:t>54</a:t>
            </a:fld>
            <a:endParaRPr lang="en-US"/>
          </a:p>
        </p:txBody>
      </p:sp>
    </p:spTree>
    <p:extLst>
      <p:ext uri="{BB962C8B-B14F-4D97-AF65-F5344CB8AC3E}">
        <p14:creationId xmlns:p14="http://schemas.microsoft.com/office/powerpoint/2010/main" val="1786973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they look like.</a:t>
            </a:r>
          </a:p>
          <a:p>
            <a:endParaRPr lang="en-US" dirty="0" smtClean="0"/>
          </a:p>
          <a:p>
            <a:r>
              <a:rPr lang="en-US" dirty="0" smtClean="0"/>
              <a:t>Initially, with no fingers pressing any keys, one will see a base keyboard-card.</a:t>
            </a:r>
          </a:p>
          <a:p>
            <a:endParaRPr lang="en-US" dirty="0" smtClean="0"/>
          </a:p>
          <a:p>
            <a:r>
              <a:rPr lang="en-US" dirty="0" smtClean="0"/>
              <a:t>Then,</a:t>
            </a:r>
            <a:r>
              <a:rPr lang="en-US" baseline="0" dirty="0" smtClean="0"/>
              <a:t> when you press--and hold down– the S key, for instance, you can navigate to a submenu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55</a:t>
            </a:fld>
            <a:endParaRPr lang="en-US"/>
          </a:p>
        </p:txBody>
      </p:sp>
    </p:spTree>
    <p:extLst>
      <p:ext uri="{BB962C8B-B14F-4D97-AF65-F5344CB8AC3E}">
        <p14:creationId xmlns:p14="http://schemas.microsoft.com/office/powerpoint/2010/main" val="2484076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which is another keyboard-card, stacked on top of the original and with a hole conveniently “punched out” to show how you got here.</a:t>
            </a:r>
            <a:endParaRPr lang="en-US" dirty="0" smtClean="0"/>
          </a:p>
          <a:p>
            <a:endParaRPr lang="en-US" dirty="0" smtClean="0"/>
          </a:p>
          <a:p>
            <a:r>
              <a:rPr lang="en-US" dirty="0" smtClean="0"/>
              <a:t>One of the advantages is that if you don’t see what you are looking for in the submenu,</a:t>
            </a:r>
            <a:r>
              <a:rPr lang="en-US" baseline="0" dirty="0" smtClean="0"/>
              <a:t> all you have to do is, in this case, release the S key.</a:t>
            </a:r>
          </a:p>
          <a:p>
            <a:endParaRPr lang="en-US" baseline="0" dirty="0" smtClean="0"/>
          </a:p>
          <a:p>
            <a:r>
              <a:rPr lang="en-US" baseline="0" dirty="0" smtClean="0"/>
              <a:t>The big advantage, though, is that by selecting menu items you are actually physically rehearsing the process of invoking the shortcut.</a:t>
            </a:r>
            <a:r>
              <a:rPr lang="en-US" dirty="0" smtClean="0"/>
              <a:t>  </a:t>
            </a:r>
          </a:p>
          <a:p>
            <a:r>
              <a:rPr lang="en-US" dirty="0" smtClean="0"/>
              <a:t>So S…I eventually</a:t>
            </a:r>
            <a:r>
              <a:rPr lang="en-US" baseline="0" dirty="0" smtClean="0"/>
              <a:t> becomes S-I.</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56</a:t>
            </a:fld>
            <a:endParaRPr lang="en-US"/>
          </a:p>
        </p:txBody>
      </p:sp>
    </p:spTree>
    <p:extLst>
      <p:ext uri="{BB962C8B-B14F-4D97-AF65-F5344CB8AC3E}">
        <p14:creationId xmlns:p14="http://schemas.microsoft.com/office/powerpoint/2010/main" val="473497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also run an experiment comparing Keyboard-Card menus’</a:t>
            </a:r>
            <a:r>
              <a:rPr lang="en-US" baseline="0" dirty="0" smtClean="0"/>
              <a:t> presentation of these shortcuts with this presentation using dropdown menus.</a:t>
            </a:r>
          </a:p>
          <a:p>
            <a:r>
              <a:rPr lang="en-US" baseline="0" dirty="0" smtClean="0"/>
              <a:t>I’ll be presenting the results, which show a statistically significant advantage in shortcut learnability, at the </a:t>
            </a:r>
            <a:r>
              <a:rPr lang="en-US" baseline="0" dirty="0" err="1" smtClean="0"/>
              <a:t>Interaccion</a:t>
            </a:r>
            <a:r>
              <a:rPr lang="en-US" baseline="0" dirty="0" smtClean="0"/>
              <a:t> conference in September.</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57</a:t>
            </a:fld>
            <a:endParaRPr lang="en-US"/>
          </a:p>
        </p:txBody>
      </p:sp>
    </p:spTree>
    <p:extLst>
      <p:ext uri="{BB962C8B-B14F-4D97-AF65-F5344CB8AC3E}">
        <p14:creationId xmlns:p14="http://schemas.microsoft.com/office/powerpoint/2010/main" val="3054850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behind Propositional Logic Syntax Shortcuts is to combine Keyboard-Card menus and Syntax Tree Highlighting in order to build up and edit code from a small subset of Coq.</a:t>
            </a:r>
          </a:p>
          <a:p>
            <a:r>
              <a:rPr lang="en-US" dirty="0" smtClean="0"/>
              <a:t>This</a:t>
            </a:r>
            <a:r>
              <a:rPr lang="en-US" baseline="0" dirty="0" smtClean="0"/>
              <a:t> subset consists of Fitch-style proofs in Classical Propositional Logic, which is normally a hack in Coq.</a:t>
            </a:r>
          </a:p>
          <a:p>
            <a:r>
              <a:rPr lang="en-US" baseline="0" dirty="0" smtClean="0"/>
              <a:t>I’m also going to add axioms so as to follow the popular </a:t>
            </a:r>
            <a:r>
              <a:rPr lang="en-US" baseline="0" dirty="0" err="1" smtClean="0"/>
              <a:t>Huth</a:t>
            </a:r>
            <a:r>
              <a:rPr lang="en-US" baseline="0" dirty="0" smtClean="0"/>
              <a:t> and Ryan Logic in CS textbook</a:t>
            </a:r>
          </a:p>
          <a:p>
            <a:r>
              <a:rPr lang="en-US" baseline="0" dirty="0" smtClean="0"/>
              <a:t>	which I’m hoping will make the extension useful in teaching.</a:t>
            </a:r>
          </a:p>
        </p:txBody>
      </p:sp>
      <p:sp>
        <p:nvSpPr>
          <p:cNvPr id="4" name="Slide Number Placeholder 3"/>
          <p:cNvSpPr>
            <a:spLocks noGrp="1"/>
          </p:cNvSpPr>
          <p:nvPr>
            <p:ph type="sldNum" sz="quarter" idx="10"/>
          </p:nvPr>
        </p:nvSpPr>
        <p:spPr/>
        <p:txBody>
          <a:bodyPr/>
          <a:lstStyle/>
          <a:p>
            <a:fld id="{09ABB931-3603-E545-AB4D-E18E013FA2DE}" type="slidenum">
              <a:rPr lang="en-US" smtClean="0"/>
              <a:t>58</a:t>
            </a:fld>
            <a:endParaRPr lang="en-US"/>
          </a:p>
        </p:txBody>
      </p:sp>
    </p:spTree>
    <p:extLst>
      <p:ext uri="{BB962C8B-B14F-4D97-AF65-F5344CB8AC3E}">
        <p14:creationId xmlns:p14="http://schemas.microsoft.com/office/powerpoint/2010/main" val="3429325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how we can use</a:t>
            </a:r>
            <a:r>
              <a:rPr lang="en-US" baseline="0" dirty="0" smtClean="0"/>
              <a:t> </a:t>
            </a:r>
            <a:r>
              <a:rPr lang="en-US" baseline="0" dirty="0" err="1" smtClean="0"/>
              <a:t>Coq’s</a:t>
            </a:r>
            <a:r>
              <a:rPr lang="en-US" baseline="0" dirty="0" smtClean="0"/>
              <a:t> section mechanism, along with indentation, where normally we would use boxes.</a:t>
            </a:r>
          </a:p>
          <a:p>
            <a:endParaRPr lang="en-US" baseline="0" dirty="0" smtClean="0"/>
          </a:p>
          <a:p>
            <a:r>
              <a:rPr lang="en-US" baseline="0" dirty="0" smtClean="0"/>
              <a:t>We can also see the syntax tree highlighting showing a particular node, and its children.</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59</a:t>
            </a:fld>
            <a:endParaRPr lang="en-US"/>
          </a:p>
        </p:txBody>
      </p:sp>
    </p:spTree>
    <p:extLst>
      <p:ext uri="{BB962C8B-B14F-4D97-AF65-F5344CB8AC3E}">
        <p14:creationId xmlns:p14="http://schemas.microsoft.com/office/powerpoint/2010/main" val="186535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have to get things set up, </a:t>
            </a:r>
          </a:p>
          <a:p>
            <a:r>
              <a:rPr lang="en-US" baseline="0" dirty="0" smtClean="0"/>
              <a:t>	so we type in our variable declarations</a:t>
            </a:r>
          </a:p>
          <a:p>
            <a:r>
              <a:rPr lang="en-US" baseline="0" dirty="0" smtClean="0"/>
              <a:t>	and the lemma we want to prove</a:t>
            </a:r>
          </a:p>
          <a:p>
            <a:r>
              <a:rPr lang="en-US" baseline="0" dirty="0" smtClean="0"/>
              <a:t>	and then we move this highlighting forward in the text area.</a:t>
            </a:r>
          </a:p>
          <a:p>
            <a:endParaRPr lang="en-US" baseline="0" dirty="0" smtClean="0"/>
          </a:p>
          <a:p>
            <a:r>
              <a:rPr lang="en-US" baseline="0" dirty="0" smtClean="0"/>
              <a:t>Over here, on the right, we see the result of evaluating the final highlighted sentence on the left.  </a:t>
            </a:r>
          </a:p>
          <a:p>
            <a:r>
              <a:rPr lang="en-US" baseline="0" dirty="0" smtClean="0"/>
              <a:t>In this case we’ve got our initial goal, which includes a context, written above the line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a:t>
            </a:fld>
            <a:endParaRPr lang="en-US"/>
          </a:p>
        </p:txBody>
      </p:sp>
    </p:spTree>
    <p:extLst>
      <p:ext uri="{BB962C8B-B14F-4D97-AF65-F5344CB8AC3E}">
        <p14:creationId xmlns:p14="http://schemas.microsoft.com/office/powerpoint/2010/main" val="28258375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move to the selected child node…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60</a:t>
            </a:fld>
            <a:endParaRPr lang="en-US"/>
          </a:p>
        </p:txBody>
      </p:sp>
    </p:spTree>
    <p:extLst>
      <p:ext uri="{BB962C8B-B14F-4D97-AF65-F5344CB8AC3E}">
        <p14:creationId xmlns:p14="http://schemas.microsoft.com/office/powerpoint/2010/main" val="28689304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can replace that child</a:t>
            </a:r>
            <a:r>
              <a:rPr lang="en-US" baseline="0" dirty="0" smtClean="0"/>
              <a:t> node with a placeholder.</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61</a:t>
            </a:fld>
            <a:endParaRPr lang="en-US"/>
          </a:p>
        </p:txBody>
      </p:sp>
    </p:spTree>
    <p:extLst>
      <p:ext uri="{BB962C8B-B14F-4D97-AF65-F5344CB8AC3E}">
        <p14:creationId xmlns:p14="http://schemas.microsoft.com/office/powerpoint/2010/main" val="23609235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Roughly what we are going to do is…</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62</a:t>
            </a:fld>
            <a:endParaRPr lang="en-US"/>
          </a:p>
        </p:txBody>
      </p:sp>
    </p:spTree>
    <p:extLst>
      <p:ext uri="{BB962C8B-B14F-4D97-AF65-F5344CB8AC3E}">
        <p14:creationId xmlns:p14="http://schemas.microsoft.com/office/powerpoint/2010/main" val="39404018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a:t>
            </a:r>
          </a:p>
          <a:p>
            <a:endParaRPr lang="en-US" dirty="0" smtClean="0"/>
          </a:p>
          <a:p>
            <a:r>
              <a:rPr lang="en-US" dirty="0" smtClean="0"/>
              <a:t>Interactive theorem </a:t>
            </a:r>
            <a:r>
              <a:rPr lang="en-US" dirty="0" err="1" smtClean="0"/>
              <a:t>provers</a:t>
            </a:r>
            <a:r>
              <a:rPr lang="en-US" dirty="0" smtClean="0"/>
              <a:t>, particularly Coq, are important tools for developing</a:t>
            </a:r>
            <a:r>
              <a:rPr lang="en-US" baseline="0" dirty="0" smtClean="0"/>
              <a:t> proofs and reliable computer systems</a:t>
            </a:r>
          </a:p>
          <a:p>
            <a:endParaRPr lang="en-US" baseline="0" dirty="0" smtClean="0"/>
          </a:p>
          <a:p>
            <a:r>
              <a:rPr lang="en-US" baseline="0" dirty="0" smtClean="0"/>
              <a:t>They are, however, complex and hard to learn and use</a:t>
            </a:r>
          </a:p>
          <a:p>
            <a:endParaRPr lang="en-US" baseline="0" dirty="0" smtClean="0"/>
          </a:p>
          <a:p>
            <a:r>
              <a:rPr lang="en-US" baseline="0" dirty="0" smtClean="0"/>
              <a:t>My research goals are to develop ideas for user interfaces that make using Coq easier, and also make coding in general easier</a:t>
            </a:r>
          </a:p>
          <a:p>
            <a:endParaRPr lang="en-US" baseline="0" dirty="0" smtClean="0"/>
          </a:p>
          <a:p>
            <a:r>
              <a:rPr lang="en-US" baseline="0" dirty="0" smtClean="0"/>
              <a:t>My research strategy is to develop a basic user interface that can be extended,</a:t>
            </a:r>
          </a:p>
          <a:p>
            <a:r>
              <a:rPr lang="en-US" baseline="0" dirty="0" smtClean="0"/>
              <a:t>develop experimental extensions,</a:t>
            </a:r>
          </a:p>
          <a:p>
            <a:r>
              <a:rPr lang="en-US" baseline="0" dirty="0" smtClean="0"/>
              <a:t>and test these extensions against the basic user interface.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64</a:t>
            </a:fld>
            <a:endParaRPr lang="en-US"/>
          </a:p>
        </p:txBody>
      </p:sp>
    </p:spTree>
    <p:extLst>
      <p:ext uri="{BB962C8B-B14F-4D97-AF65-F5344CB8AC3E}">
        <p14:creationId xmlns:p14="http://schemas.microsoft.com/office/powerpoint/2010/main" val="15732660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outline of this talk.  </a:t>
            </a:r>
          </a:p>
          <a:p>
            <a:endParaRPr lang="en-US" baseline="0" dirty="0" smtClean="0"/>
          </a:p>
          <a:p>
            <a:r>
              <a:rPr lang="en-US" baseline="0" dirty="0" smtClean="0"/>
              <a:t>I’m going to start by discussing my general goals and some of their motivation</a:t>
            </a:r>
          </a:p>
          <a:p>
            <a:endParaRPr lang="en-US" baseline="0" dirty="0" smtClean="0"/>
          </a:p>
          <a:p>
            <a:r>
              <a:rPr lang="en-US" baseline="0" dirty="0" smtClean="0"/>
              <a:t>I’m going to briefly go through an example of theorem proving with Coq to give you at least a little bit of a sense of some of the challenges I am trying to help out with</a:t>
            </a:r>
          </a:p>
          <a:p>
            <a:endParaRPr lang="en-US" baseline="0" dirty="0" smtClean="0"/>
          </a:p>
          <a:p>
            <a:r>
              <a:rPr lang="en-US" baseline="0" dirty="0" smtClean="0"/>
              <a:t>I’ll talk a little about a survey that was sent to Coq users and which gives additional evidence that there is room for improvement</a:t>
            </a:r>
          </a:p>
          <a:p>
            <a:endParaRPr lang="en-US" baseline="0" dirty="0" smtClean="0"/>
          </a:p>
          <a:p>
            <a:r>
              <a:rPr lang="en-US" baseline="0" dirty="0" smtClean="0"/>
              <a:t>I’ll then talk about my research plans, including my general strategy, specific problems I’m addressing, and some planned user testing.</a:t>
            </a:r>
          </a:p>
          <a:p>
            <a:r>
              <a:rPr lang="en-US" baseline="0" dirty="0" smtClean="0"/>
              <a:t>I should say that this user testing, and the user-centered approach being used here, is pretty unusual for projects of this sort, probably unique, and I’ve been lucky enough to have the combination of Professors Stump and </a:t>
            </a:r>
            <a:r>
              <a:rPr lang="en-US" baseline="0" dirty="0" err="1" smtClean="0"/>
              <a:t>Hourcade</a:t>
            </a:r>
            <a:r>
              <a:rPr lang="en-US" baseline="0" dirty="0" smtClean="0"/>
              <a:t> involved in this project.</a:t>
            </a:r>
          </a:p>
          <a:p>
            <a:endParaRPr lang="en-US" baseline="0" dirty="0" smtClean="0"/>
          </a:p>
          <a:p>
            <a:r>
              <a:rPr lang="en-US" baseline="0" dirty="0" smtClean="0"/>
              <a:t>And I’ll conclude with a rough timeline for the research. </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69</a:t>
            </a:fld>
            <a:endParaRPr lang="en-US"/>
          </a:p>
        </p:txBody>
      </p:sp>
    </p:spTree>
    <p:extLst>
      <p:ext uri="{BB962C8B-B14F-4D97-AF65-F5344CB8AC3E}">
        <p14:creationId xmlns:p14="http://schemas.microsoft.com/office/powerpoint/2010/main" val="19580138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going to</a:t>
            </a:r>
            <a:r>
              <a:rPr lang="en-US" baseline="0" dirty="0" smtClean="0"/>
              <a:t> go into any of the details of the survey,  but my general impression from the responses was that </a:t>
            </a:r>
          </a:p>
          <a:p>
            <a:r>
              <a:rPr lang="en-US" baseline="0" dirty="0" smtClean="0"/>
              <a:t>while there is appreciation for existing interfaces</a:t>
            </a:r>
          </a:p>
          <a:p>
            <a:r>
              <a:rPr lang="en-US" baseline="0" dirty="0" smtClean="0"/>
              <a:t>some tasks that we identified as difficult were indeed perceived as difficult and</a:t>
            </a:r>
          </a:p>
          <a:p>
            <a:r>
              <a:rPr lang="en-US" baseline="0" dirty="0" smtClean="0"/>
              <a:t>many helpful features could be added, especially features seen in programming environments and ways of representing proof structures.</a:t>
            </a:r>
          </a:p>
        </p:txBody>
      </p:sp>
      <p:sp>
        <p:nvSpPr>
          <p:cNvPr id="4" name="Slide Number Placeholder 3"/>
          <p:cNvSpPr>
            <a:spLocks noGrp="1"/>
          </p:cNvSpPr>
          <p:nvPr>
            <p:ph type="sldNum" sz="quarter" idx="10"/>
          </p:nvPr>
        </p:nvSpPr>
        <p:spPr/>
        <p:txBody>
          <a:bodyPr/>
          <a:lstStyle/>
          <a:p>
            <a:fld id="{09ABB931-3603-E545-AB4D-E18E013FA2DE}" type="slidenum">
              <a:rPr lang="en-US" smtClean="0"/>
              <a:t>70</a:t>
            </a:fld>
            <a:endParaRPr lang="en-US"/>
          </a:p>
        </p:txBody>
      </p:sp>
    </p:spTree>
    <p:extLst>
      <p:ext uri="{BB962C8B-B14F-4D97-AF65-F5344CB8AC3E}">
        <p14:creationId xmlns:p14="http://schemas.microsoft.com/office/powerpoint/2010/main" val="1611468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change our goal by entering a “tactic”, “intro H”, over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7</a:t>
            </a:fld>
            <a:endParaRPr lang="en-US"/>
          </a:p>
        </p:txBody>
      </p:sp>
    </p:spTree>
    <p:extLst>
      <p:ext uri="{BB962C8B-B14F-4D97-AF65-F5344CB8AC3E}">
        <p14:creationId xmlns:p14="http://schemas.microsoft.com/office/powerpoint/2010/main" val="3933103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evaluating it.  And we see that we have</a:t>
            </a:r>
            <a:r>
              <a:rPr lang="en-US" baseline="0" dirty="0" smtClean="0"/>
              <a:t> replaced our old goal with a new one.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8</a:t>
            </a:fld>
            <a:endParaRPr lang="en-US"/>
          </a:p>
        </p:txBody>
      </p:sp>
    </p:spTree>
    <p:extLst>
      <p:ext uri="{BB962C8B-B14F-4D97-AF65-F5344CB8AC3E}">
        <p14:creationId xmlns:p14="http://schemas.microsoft.com/office/powerpoint/2010/main" val="821931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continue entering tactics to change what we see on the right side here.</a:t>
            </a:r>
            <a:endParaRPr lang="en-US" dirty="0"/>
          </a:p>
        </p:txBody>
      </p:sp>
      <p:sp>
        <p:nvSpPr>
          <p:cNvPr id="4" name="Slide Number Placeholder 3"/>
          <p:cNvSpPr>
            <a:spLocks noGrp="1"/>
          </p:cNvSpPr>
          <p:nvPr>
            <p:ph type="sldNum" sz="quarter" idx="10"/>
          </p:nvPr>
        </p:nvSpPr>
        <p:spPr/>
        <p:txBody>
          <a:bodyPr/>
          <a:lstStyle/>
          <a:p>
            <a:fld id="{09ABB931-3603-E545-AB4D-E18E013FA2DE}" type="slidenum">
              <a:rPr lang="en-US" smtClean="0"/>
              <a:t>9</a:t>
            </a:fld>
            <a:endParaRPr lang="en-US"/>
          </a:p>
        </p:txBody>
      </p:sp>
    </p:spTree>
    <p:extLst>
      <p:ext uri="{BB962C8B-B14F-4D97-AF65-F5344CB8AC3E}">
        <p14:creationId xmlns:p14="http://schemas.microsoft.com/office/powerpoint/2010/main" val="2841877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2658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777928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503300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23554D-87A3-AF47-9A8D-131B9B98329C}" type="datetimeFigureOut">
              <a:rPr lang="en-US" smtClean="0"/>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9826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23554D-87A3-AF47-9A8D-131B9B98329C}" type="datetimeFigureOut">
              <a:rPr lang="en-US" smtClean="0"/>
              <a:t>7/28/13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427006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B23554D-87A3-AF47-9A8D-131B9B98329C}" type="datetimeFigureOut">
              <a:rPr lang="en-US" smtClean="0"/>
              <a:t>7/28/13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374011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B23554D-87A3-AF47-9A8D-131B9B98329C}" type="datetimeFigureOut">
              <a:rPr lang="en-US" smtClean="0"/>
              <a:t>7/28/13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81114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B23554D-87A3-AF47-9A8D-131B9B98329C}" type="datetimeFigureOut">
              <a:rPr lang="en-US" smtClean="0"/>
              <a:t>7/28/13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799825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23554D-87A3-AF47-9A8D-131B9B98329C}" type="datetimeFigureOut">
              <a:rPr lang="en-US" smtClean="0"/>
              <a:t>7/28/13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1084630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4139858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23554D-87A3-AF47-9A8D-131B9B98329C}" type="datetimeFigureOut">
              <a:rPr lang="en-US" smtClean="0"/>
              <a:t>7/28/13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E13C2A-DE04-C74A-BDFD-B21A36652B82}" type="slidenum">
              <a:rPr lang="en-US" smtClean="0"/>
              <a:t>‹#›</a:t>
            </a:fld>
            <a:endParaRPr lang="en-US"/>
          </a:p>
        </p:txBody>
      </p:sp>
    </p:spTree>
    <p:extLst>
      <p:ext uri="{BB962C8B-B14F-4D97-AF65-F5344CB8AC3E}">
        <p14:creationId xmlns:p14="http://schemas.microsoft.com/office/powerpoint/2010/main" val="2195658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3554D-87A3-AF47-9A8D-131B9B98329C}" type="datetimeFigureOut">
              <a:rPr lang="en-US" smtClean="0"/>
              <a:t>7/28/13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E13C2A-DE04-C74A-BDFD-B21A36652B82}" type="slidenum">
              <a:rPr lang="en-US" smtClean="0"/>
              <a:t>‹#›</a:t>
            </a:fld>
            <a:endParaRPr lang="en-US"/>
          </a:p>
        </p:txBody>
      </p:sp>
    </p:spTree>
    <p:extLst>
      <p:ext uri="{BB962C8B-B14F-4D97-AF65-F5344CB8AC3E}">
        <p14:creationId xmlns:p14="http://schemas.microsoft.com/office/powerpoint/2010/main" val="338798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Dissertation Proposal: User Interfaces for</a:t>
            </a:r>
            <a:r>
              <a:rPr lang="en-US" dirty="0"/>
              <a:t> </a:t>
            </a:r>
            <a:r>
              <a:rPr lang="en-US" dirty="0" smtClean="0"/>
              <a:t>the Coq Proof Assistant</a:t>
            </a:r>
            <a:endParaRPr lang="en-US" dirty="0"/>
          </a:p>
        </p:txBody>
      </p:sp>
      <p:sp>
        <p:nvSpPr>
          <p:cNvPr id="3" name="Subtitle 2"/>
          <p:cNvSpPr>
            <a:spLocks noGrp="1"/>
          </p:cNvSpPr>
          <p:nvPr>
            <p:ph type="subTitle" idx="1"/>
          </p:nvPr>
        </p:nvSpPr>
        <p:spPr/>
        <p:txBody>
          <a:bodyPr/>
          <a:lstStyle/>
          <a:p>
            <a:r>
              <a:rPr lang="en-US" dirty="0" smtClean="0"/>
              <a:t>Benjamin Berman</a:t>
            </a:r>
            <a:endParaRPr lang="en-US" dirty="0"/>
          </a:p>
        </p:txBody>
      </p:sp>
    </p:spTree>
    <p:extLst>
      <p:ext uri="{BB962C8B-B14F-4D97-AF65-F5344CB8AC3E}">
        <p14:creationId xmlns:p14="http://schemas.microsoft.com/office/powerpoint/2010/main" val="1584970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8" cy="5766431"/>
          </a:xfrm>
        </p:spPr>
      </p:pic>
    </p:spTree>
    <p:extLst>
      <p:ext uri="{BB962C8B-B14F-4D97-AF65-F5344CB8AC3E}">
        <p14:creationId xmlns:p14="http://schemas.microsoft.com/office/powerpoint/2010/main" val="20172671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7" cy="5766431"/>
          </a:xfrm>
        </p:spPr>
      </p:pic>
    </p:spTree>
    <p:extLst>
      <p:ext uri="{BB962C8B-B14F-4D97-AF65-F5344CB8AC3E}">
        <p14:creationId xmlns:p14="http://schemas.microsoft.com/office/powerpoint/2010/main" val="153203481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7" cy="5766430"/>
          </a:xfrm>
        </p:spPr>
      </p:pic>
    </p:spTree>
    <p:extLst>
      <p:ext uri="{BB962C8B-B14F-4D97-AF65-F5344CB8AC3E}">
        <p14:creationId xmlns:p14="http://schemas.microsoft.com/office/powerpoint/2010/main" val="27908366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6" cy="5766430"/>
          </a:xfrm>
        </p:spPr>
      </p:pic>
    </p:spTree>
    <p:extLst>
      <p:ext uri="{BB962C8B-B14F-4D97-AF65-F5344CB8AC3E}">
        <p14:creationId xmlns:p14="http://schemas.microsoft.com/office/powerpoint/2010/main" val="10575484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6" cy="5766429"/>
          </a:xfrm>
        </p:spPr>
      </p:pic>
    </p:spTree>
    <p:extLst>
      <p:ext uri="{BB962C8B-B14F-4D97-AF65-F5344CB8AC3E}">
        <p14:creationId xmlns:p14="http://schemas.microsoft.com/office/powerpoint/2010/main" val="418155353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5" cy="5766429"/>
          </a:xfrm>
        </p:spPr>
      </p:pic>
    </p:spTree>
    <p:extLst>
      <p:ext uri="{BB962C8B-B14F-4D97-AF65-F5344CB8AC3E}">
        <p14:creationId xmlns:p14="http://schemas.microsoft.com/office/powerpoint/2010/main" val="7014143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5" cy="5766428"/>
          </a:xfrm>
        </p:spPr>
      </p:pic>
    </p:spTree>
    <p:extLst>
      <p:ext uri="{BB962C8B-B14F-4D97-AF65-F5344CB8AC3E}">
        <p14:creationId xmlns:p14="http://schemas.microsoft.com/office/powerpoint/2010/main" val="3874692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3" cy="5766428"/>
          </a:xfrm>
        </p:spPr>
      </p:pic>
    </p:spTree>
    <p:extLst>
      <p:ext uri="{BB962C8B-B14F-4D97-AF65-F5344CB8AC3E}">
        <p14:creationId xmlns:p14="http://schemas.microsoft.com/office/powerpoint/2010/main" val="34744044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My general goals</a:t>
            </a:r>
          </a:p>
          <a:p>
            <a:r>
              <a:rPr lang="en-US" dirty="0" smtClean="0"/>
              <a:t>Theorem Proving with Coq</a:t>
            </a:r>
          </a:p>
          <a:p>
            <a:pPr lvl="1"/>
            <a:r>
              <a:rPr lang="en-US" dirty="0" smtClean="0"/>
              <a:t>Briefly go through an example</a:t>
            </a:r>
          </a:p>
          <a:p>
            <a:r>
              <a:rPr lang="en-US" dirty="0" smtClean="0"/>
              <a:t>Survey—evidence of room for improvement</a:t>
            </a:r>
          </a:p>
          <a:p>
            <a:r>
              <a:rPr lang="en-US" dirty="0" smtClean="0"/>
              <a:t>Research Plans</a:t>
            </a:r>
          </a:p>
          <a:p>
            <a:pPr lvl="1"/>
            <a:r>
              <a:rPr lang="en-US" dirty="0" smtClean="0"/>
              <a:t>General strategy</a:t>
            </a:r>
          </a:p>
          <a:p>
            <a:pPr lvl="1"/>
            <a:r>
              <a:rPr lang="en-US" dirty="0" smtClean="0"/>
              <a:t>Specific problems I’m addressing</a:t>
            </a:r>
          </a:p>
          <a:p>
            <a:pPr lvl="1"/>
            <a:r>
              <a:rPr lang="en-US" dirty="0" smtClean="0"/>
              <a:t>User testing</a:t>
            </a:r>
          </a:p>
          <a:p>
            <a:pPr lvl="2"/>
            <a:r>
              <a:rPr lang="en-US" dirty="0" smtClean="0"/>
              <a:t>Possibly unique for this sort of </a:t>
            </a:r>
            <a:r>
              <a:rPr lang="en-US" dirty="0" smtClean="0"/>
              <a:t>work</a:t>
            </a:r>
          </a:p>
          <a:p>
            <a:r>
              <a:rPr lang="en-US" dirty="0" smtClean="0"/>
              <a:t>Rough timeline </a:t>
            </a:r>
            <a:r>
              <a:rPr lang="en-US" smtClean="0"/>
              <a:t>for research</a:t>
            </a:r>
            <a:endParaRPr lang="en-US" dirty="0" smtClean="0"/>
          </a:p>
        </p:txBody>
      </p:sp>
    </p:spTree>
    <p:extLst>
      <p:ext uri="{BB962C8B-B14F-4D97-AF65-F5344CB8AC3E}">
        <p14:creationId xmlns:p14="http://schemas.microsoft.com/office/powerpoint/2010/main" val="26543969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Final Check and Saving of Proof</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3" cy="5766427"/>
          </a:xfrm>
        </p:spPr>
      </p:pic>
    </p:spTree>
    <p:extLst>
      <p:ext uri="{BB962C8B-B14F-4D97-AF65-F5344CB8AC3E}">
        <p14:creationId xmlns:p14="http://schemas.microsoft.com/office/powerpoint/2010/main" val="29852669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Moving Back</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2" cy="5766426"/>
          </a:xfrm>
        </p:spPr>
      </p:pic>
    </p:spTree>
    <p:extLst>
      <p:ext uri="{BB962C8B-B14F-4D97-AF65-F5344CB8AC3E}">
        <p14:creationId xmlns:p14="http://schemas.microsoft.com/office/powerpoint/2010/main" val="41907069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Automatically Proving the Lemma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1" cy="5766426"/>
          </a:xfrm>
        </p:spPr>
      </p:pic>
    </p:spTree>
    <p:extLst>
      <p:ext uri="{BB962C8B-B14F-4D97-AF65-F5344CB8AC3E}">
        <p14:creationId xmlns:p14="http://schemas.microsoft.com/office/powerpoint/2010/main" val="153156775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Natural Numbers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6" y="1417638"/>
            <a:ext cx="7242501" cy="5766425"/>
          </a:xfrm>
        </p:spPr>
      </p:pic>
    </p:spTree>
    <p:extLst>
      <p:ext uri="{BB962C8B-B14F-4D97-AF65-F5344CB8AC3E}">
        <p14:creationId xmlns:p14="http://schemas.microsoft.com/office/powerpoint/2010/main" val="6113359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the example </a:t>
            </a:r>
            <a:r>
              <a:rPr lang="en-US" dirty="0"/>
              <a:t>s</a:t>
            </a:r>
            <a:r>
              <a:rPr lang="en-US" dirty="0" smtClean="0"/>
              <a:t>hows</a:t>
            </a:r>
            <a:br>
              <a:rPr lang="en-US" dirty="0" smtClean="0"/>
            </a:br>
            <a:r>
              <a:rPr lang="en-US" dirty="0" smtClean="0"/>
              <a:t>(or, at least, what it starts to)</a:t>
            </a:r>
            <a:endParaRPr lang="en-US" dirty="0"/>
          </a:p>
        </p:txBody>
      </p:sp>
      <p:sp>
        <p:nvSpPr>
          <p:cNvPr id="3" name="Content Placeholder 2"/>
          <p:cNvSpPr>
            <a:spLocks noGrp="1"/>
          </p:cNvSpPr>
          <p:nvPr>
            <p:ph idx="1"/>
          </p:nvPr>
        </p:nvSpPr>
        <p:spPr/>
        <p:txBody>
          <a:bodyPr>
            <a:normAutofit/>
          </a:bodyPr>
          <a:lstStyle/>
          <a:p>
            <a:r>
              <a:rPr lang="en-US" dirty="0" smtClean="0"/>
              <a:t>One of the big tasks for Coq users is to figure out what these tactics do</a:t>
            </a:r>
          </a:p>
          <a:p>
            <a:r>
              <a:rPr lang="en-US" dirty="0" smtClean="0"/>
              <a:t>This task is challenging for several reasons</a:t>
            </a:r>
          </a:p>
          <a:p>
            <a:pPr lvl="1"/>
            <a:r>
              <a:rPr lang="en-US" dirty="0"/>
              <a:t>There are lots of tactics whose effects are dependent upon the given arguments and </a:t>
            </a:r>
            <a:r>
              <a:rPr lang="en-US" dirty="0" smtClean="0"/>
              <a:t>goals</a:t>
            </a:r>
          </a:p>
          <a:p>
            <a:pPr lvl="1"/>
            <a:r>
              <a:rPr lang="en-US" dirty="0"/>
              <a:t>Seeing the effects of tactics requires awkward movement through the proof </a:t>
            </a:r>
            <a:r>
              <a:rPr lang="en-US" dirty="0" smtClean="0"/>
              <a:t>script</a:t>
            </a:r>
          </a:p>
          <a:p>
            <a:pPr lvl="1"/>
            <a:r>
              <a:rPr lang="en-US" dirty="0" smtClean="0"/>
              <a:t>There is a lot text that has to be sorted through</a:t>
            </a:r>
          </a:p>
        </p:txBody>
      </p:sp>
    </p:spTree>
    <p:extLst>
      <p:ext uri="{BB962C8B-B14F-4D97-AF65-F5344CB8AC3E}">
        <p14:creationId xmlns:p14="http://schemas.microsoft.com/office/powerpoint/2010/main" val="34355297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r>
              <a:rPr lang="en-US" dirty="0" smtClean="0"/>
              <a:t>There are lots of other problems to face, including ones for expert users</a:t>
            </a:r>
          </a:p>
          <a:p>
            <a:r>
              <a:rPr lang="en-US" dirty="0" smtClean="0"/>
              <a:t>To verify this, a survey was sent to Coq-Club mailing list subscribers</a:t>
            </a:r>
          </a:p>
          <a:p>
            <a:pPr lvl="1"/>
            <a:r>
              <a:rPr lang="en-US" dirty="0" smtClean="0"/>
              <a:t>48 responses</a:t>
            </a:r>
          </a:p>
          <a:p>
            <a:pPr lvl="1"/>
            <a:r>
              <a:rPr lang="en-US" dirty="0" smtClean="0"/>
              <a:t>Almost 4,500 words in response (total) to the essay questions</a:t>
            </a:r>
          </a:p>
          <a:p>
            <a:pPr lvl="1"/>
            <a:r>
              <a:rPr lang="en-US" dirty="0" smtClean="0"/>
              <a:t>Results presented at the 2012 Coq Workshop</a:t>
            </a:r>
            <a:endParaRPr lang="en-US" dirty="0"/>
          </a:p>
        </p:txBody>
      </p:sp>
    </p:spTree>
    <p:extLst>
      <p:ext uri="{BB962C8B-B14F-4D97-AF65-F5344CB8AC3E}">
        <p14:creationId xmlns:p14="http://schemas.microsoft.com/office/powerpoint/2010/main" val="2732431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My general impression from the responses: </a:t>
            </a:r>
          </a:p>
          <a:p>
            <a:pPr lvl="1"/>
            <a:r>
              <a:rPr lang="en-US" dirty="0" smtClean="0"/>
              <a:t>Appreciation of existing interfaces</a:t>
            </a:r>
          </a:p>
          <a:p>
            <a:pPr lvl="1"/>
            <a:r>
              <a:rPr lang="en-US" dirty="0" smtClean="0"/>
              <a:t>Some specific tasks we identified as difficult were indeed perceived as difficult, </a:t>
            </a:r>
            <a:r>
              <a:rPr lang="en-US" dirty="0" smtClean="0"/>
              <a:t>including</a:t>
            </a:r>
          </a:p>
          <a:p>
            <a:pPr lvl="2"/>
            <a:r>
              <a:rPr lang="en-US" dirty="0"/>
              <a:t>understanding the relationships between </a:t>
            </a:r>
            <a:r>
              <a:rPr lang="en-US" dirty="0" err="1"/>
              <a:t>subgoals</a:t>
            </a:r>
            <a:endParaRPr lang="en-US" dirty="0"/>
          </a:p>
          <a:p>
            <a:pPr lvl="2"/>
            <a:r>
              <a:rPr lang="en-US" dirty="0"/>
              <a:t>switching back and forth between potential </a:t>
            </a:r>
            <a:r>
              <a:rPr lang="en-US" dirty="0" err="1"/>
              <a:t>subgoal</a:t>
            </a:r>
            <a:r>
              <a:rPr lang="en-US" dirty="0"/>
              <a:t> proofs</a:t>
            </a:r>
          </a:p>
          <a:p>
            <a:pPr lvl="2"/>
            <a:r>
              <a:rPr lang="en-US" dirty="0"/>
              <a:t>comparing similar </a:t>
            </a:r>
            <a:r>
              <a:rPr lang="en-US" dirty="0" err="1"/>
              <a:t>subgoals</a:t>
            </a:r>
            <a:endParaRPr lang="en-US" dirty="0"/>
          </a:p>
          <a:p>
            <a:pPr lvl="2"/>
            <a:r>
              <a:rPr lang="en-US" dirty="0"/>
              <a:t>telling what options are available for proving a </a:t>
            </a:r>
            <a:r>
              <a:rPr lang="en-US" dirty="0" err="1" smtClean="0"/>
              <a:t>subgoal</a:t>
            </a:r>
            <a:endParaRPr lang="en-US" dirty="0" smtClean="0"/>
          </a:p>
          <a:p>
            <a:pPr lvl="1"/>
            <a:r>
              <a:rPr lang="en-US" dirty="0" smtClean="0"/>
              <a:t>Many </a:t>
            </a:r>
            <a:r>
              <a:rPr lang="en-US" dirty="0" smtClean="0"/>
              <a:t>helpful features could be added, in particular:</a:t>
            </a:r>
          </a:p>
          <a:p>
            <a:pPr lvl="2"/>
            <a:r>
              <a:rPr lang="en-US" dirty="0" smtClean="0"/>
              <a:t>features seen in programming IDEs, like refactoring</a:t>
            </a:r>
          </a:p>
          <a:p>
            <a:pPr lvl="2"/>
            <a:r>
              <a:rPr lang="en-US" dirty="0" smtClean="0"/>
              <a:t>representations of proof structure</a:t>
            </a:r>
          </a:p>
        </p:txBody>
      </p:sp>
    </p:spTree>
    <p:extLst>
      <p:ext uri="{BB962C8B-B14F-4D97-AF65-F5344CB8AC3E}">
        <p14:creationId xmlns:p14="http://schemas.microsoft.com/office/powerpoint/2010/main" val="1041941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Strategy</a:t>
            </a:r>
            <a:endParaRPr lang="en-US" dirty="0"/>
          </a:p>
        </p:txBody>
      </p:sp>
      <p:sp>
        <p:nvSpPr>
          <p:cNvPr id="3" name="Content Placeholder 2"/>
          <p:cNvSpPr>
            <a:spLocks noGrp="1"/>
          </p:cNvSpPr>
          <p:nvPr>
            <p:ph idx="1"/>
          </p:nvPr>
        </p:nvSpPr>
        <p:spPr/>
        <p:txBody>
          <a:bodyPr/>
          <a:lstStyle/>
          <a:p>
            <a:r>
              <a:rPr lang="en-US" dirty="0" smtClean="0"/>
              <a:t>Develop basic UI, similar to </a:t>
            </a:r>
            <a:r>
              <a:rPr lang="en-US" dirty="0" err="1" smtClean="0"/>
              <a:t>CoqIde</a:t>
            </a:r>
            <a:r>
              <a:rPr lang="en-US" dirty="0" smtClean="0"/>
              <a:t>/PG</a:t>
            </a:r>
          </a:p>
          <a:p>
            <a:r>
              <a:rPr lang="en-US" dirty="0" smtClean="0"/>
              <a:t>Create extensions</a:t>
            </a:r>
          </a:p>
          <a:p>
            <a:pPr lvl="1"/>
            <a:r>
              <a:rPr lang="en-US" dirty="0" smtClean="0"/>
              <a:t>Address specific </a:t>
            </a:r>
            <a:r>
              <a:rPr lang="en-US" dirty="0" smtClean="0"/>
              <a:t>problems</a:t>
            </a:r>
          </a:p>
          <a:p>
            <a:pPr lvl="1"/>
            <a:r>
              <a:rPr lang="en-US" dirty="0" smtClean="0"/>
              <a:t>Get feedback, along the way, from users</a:t>
            </a:r>
            <a:endParaRPr lang="en-US" dirty="0" smtClean="0"/>
          </a:p>
          <a:p>
            <a:r>
              <a:rPr lang="en-US" dirty="0" smtClean="0"/>
              <a:t>Compare performance with and without the extensions</a:t>
            </a:r>
          </a:p>
        </p:txBody>
      </p:sp>
    </p:spTree>
    <p:extLst>
      <p:ext uri="{BB962C8B-B14F-4D97-AF65-F5344CB8AC3E}">
        <p14:creationId xmlns:p14="http://schemas.microsoft.com/office/powerpoint/2010/main" val="35475789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User Interface</a:t>
            </a:r>
            <a:endParaRPr lang="en-US" dirty="0"/>
          </a:p>
        </p:txBody>
      </p:sp>
      <p:sp>
        <p:nvSpPr>
          <p:cNvPr id="3" name="Content Placeholder 2"/>
          <p:cNvSpPr>
            <a:spLocks noGrp="1"/>
          </p:cNvSpPr>
          <p:nvPr>
            <p:ph idx="1"/>
          </p:nvPr>
        </p:nvSpPr>
        <p:spPr/>
        <p:txBody>
          <a:bodyPr/>
          <a:lstStyle/>
          <a:p>
            <a:r>
              <a:rPr lang="en-US" dirty="0" smtClean="0"/>
              <a:t>Calling it “</a:t>
            </a:r>
            <a:r>
              <a:rPr lang="en-US" dirty="0" err="1" smtClean="0"/>
              <a:t>CoqEdit</a:t>
            </a:r>
            <a:r>
              <a:rPr lang="en-US" dirty="0" smtClean="0"/>
              <a:t>”</a:t>
            </a:r>
          </a:p>
          <a:p>
            <a:r>
              <a:rPr lang="en-US" dirty="0" err="1" smtClean="0"/>
              <a:t>jEdit</a:t>
            </a:r>
            <a:r>
              <a:rPr lang="en-US" dirty="0" smtClean="0"/>
              <a:t> plugin</a:t>
            </a:r>
          </a:p>
          <a:p>
            <a:pPr lvl="1"/>
            <a:r>
              <a:rPr lang="en-US" dirty="0" err="1" smtClean="0"/>
              <a:t>jEdit</a:t>
            </a:r>
            <a:r>
              <a:rPr lang="en-US" dirty="0" smtClean="0"/>
              <a:t> is an open source, full-featured editor written in Java</a:t>
            </a:r>
          </a:p>
          <a:p>
            <a:pPr lvl="1"/>
            <a:r>
              <a:rPr lang="en-US" dirty="0" err="1" smtClean="0"/>
              <a:t>jEdit</a:t>
            </a:r>
            <a:r>
              <a:rPr lang="en-US" dirty="0" smtClean="0"/>
              <a:t> plugins have dependency mechanism—we can write plugins for plugins </a:t>
            </a:r>
            <a:endParaRPr lang="en-US" dirty="0"/>
          </a:p>
        </p:txBody>
      </p:sp>
    </p:spTree>
    <p:extLst>
      <p:ext uri="{BB962C8B-B14F-4D97-AF65-F5344CB8AC3E}">
        <p14:creationId xmlns:p14="http://schemas.microsoft.com/office/powerpoint/2010/main" val="3308216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Goal </a:t>
            </a:r>
            <a:r>
              <a:rPr lang="en-US" dirty="0"/>
              <a:t>1</a:t>
            </a:r>
            <a:r>
              <a:rPr lang="en-US" dirty="0" smtClean="0"/>
              <a:t>: Improve </a:t>
            </a:r>
            <a:r>
              <a:rPr lang="en-US" dirty="0"/>
              <a:t>usability of </a:t>
            </a:r>
            <a:r>
              <a:rPr lang="en-US" dirty="0" smtClean="0"/>
              <a:t>the Coq Proof Assistant and other interactive theorem </a:t>
            </a:r>
            <a:r>
              <a:rPr lang="en-US" dirty="0" err="1" smtClean="0"/>
              <a:t>provers</a:t>
            </a:r>
            <a:r>
              <a:rPr lang="en-US" dirty="0" smtClean="0"/>
              <a:t> (ITPs) more generally</a:t>
            </a:r>
            <a:endParaRPr lang="en-US" dirty="0"/>
          </a:p>
          <a:p>
            <a:r>
              <a:rPr lang="en-US" dirty="0" smtClean="0"/>
              <a:t>Motivation:</a:t>
            </a:r>
          </a:p>
          <a:p>
            <a:pPr lvl="1"/>
            <a:r>
              <a:rPr lang="en-US" dirty="0" smtClean="0"/>
              <a:t>ITPs are tools for developing and checking proofs</a:t>
            </a:r>
          </a:p>
          <a:p>
            <a:pPr lvl="1"/>
            <a:r>
              <a:rPr lang="en-US" dirty="0"/>
              <a:t>U</a:t>
            </a:r>
            <a:r>
              <a:rPr lang="en-US" dirty="0" smtClean="0"/>
              <a:t>sed to formalize and check</a:t>
            </a:r>
            <a:r>
              <a:rPr lang="en-US" b="1" dirty="0" smtClean="0"/>
              <a:t> general mathematics</a:t>
            </a:r>
          </a:p>
          <a:p>
            <a:pPr lvl="1"/>
            <a:r>
              <a:rPr lang="en-US" dirty="0" smtClean="0"/>
              <a:t>Can be used in </a:t>
            </a:r>
            <a:r>
              <a:rPr lang="en-US" b="1" dirty="0" smtClean="0"/>
              <a:t>education</a:t>
            </a:r>
          </a:p>
          <a:p>
            <a:pPr lvl="1"/>
            <a:r>
              <a:rPr lang="en-US" dirty="0" smtClean="0"/>
              <a:t>Used for development of </a:t>
            </a:r>
            <a:r>
              <a:rPr lang="en-US" b="1" dirty="0" smtClean="0"/>
              <a:t>more reliable computing systems</a:t>
            </a:r>
          </a:p>
          <a:p>
            <a:pPr lvl="2"/>
            <a:r>
              <a:rPr lang="en-US" dirty="0" smtClean="0"/>
              <a:t>Reliability is becoming more and more important as computers are used more and more in aviation, banking, health </a:t>
            </a:r>
            <a:r>
              <a:rPr lang="en-US" dirty="0"/>
              <a:t>c</a:t>
            </a:r>
            <a:r>
              <a:rPr lang="en-US" dirty="0" smtClean="0"/>
              <a:t>are, etc.</a:t>
            </a:r>
          </a:p>
          <a:p>
            <a:pPr lvl="2"/>
            <a:r>
              <a:rPr lang="en-US" dirty="0" smtClean="0"/>
              <a:t>Coq is one of the best developed and most widely used ITPs</a:t>
            </a:r>
          </a:p>
          <a:p>
            <a:pPr lvl="1"/>
            <a:r>
              <a:rPr lang="en-US" dirty="0" smtClean="0"/>
              <a:t>Complex and not easy to learn/use</a:t>
            </a:r>
          </a:p>
          <a:p>
            <a:pPr lvl="1"/>
            <a:r>
              <a:rPr lang="en-US" dirty="0" smtClean="0"/>
              <a:t>Ideas (and code) developed specifically for Coq can be reapplied to other ITPs</a:t>
            </a:r>
          </a:p>
          <a:p>
            <a:pPr lvl="1"/>
            <a:endParaRPr lang="en-US" dirty="0" smtClean="0"/>
          </a:p>
          <a:p>
            <a:pPr lvl="1"/>
            <a:endParaRPr lang="en-US" dirty="0" smtClean="0"/>
          </a:p>
        </p:txBody>
      </p:sp>
    </p:spTree>
    <p:extLst>
      <p:ext uri="{BB962C8B-B14F-4D97-AF65-F5344CB8AC3E}">
        <p14:creationId xmlns:p14="http://schemas.microsoft.com/office/powerpoint/2010/main" val="359220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CoqEdit</a:t>
            </a:r>
            <a:r>
              <a:rPr lang="en-US" dirty="0" smtClean="0"/>
              <a:t> (our initial version)</a:t>
            </a:r>
            <a:endParaRPr lang="en-US" dirty="0"/>
          </a:p>
        </p:txBody>
      </p:sp>
      <p:pic>
        <p:nvPicPr>
          <p:cNvPr id="4" name="Content Placeholder 3" descr="coqedit.jpg"/>
          <p:cNvPicPr>
            <a:picLocks noGrp="1" noChangeAspect="1"/>
          </p:cNvPicPr>
          <p:nvPr>
            <p:ph idx="1"/>
          </p:nvPr>
        </p:nvPicPr>
        <p:blipFill>
          <a:blip r:embed="rId3">
            <a:extLst>
              <a:ext uri="{28A0092B-C50C-407E-A947-70E740481C1C}">
                <a14:useLocalDpi xmlns:a14="http://schemas.microsoft.com/office/drawing/2010/main" val="0"/>
              </a:ext>
            </a:extLst>
          </a:blip>
          <a:srcRect l="-24665" r="-24665"/>
          <a:stretch>
            <a:fillRect/>
          </a:stretch>
        </p:blipFill>
        <p:spPr>
          <a:xfrm>
            <a:off x="-631152" y="1232558"/>
            <a:ext cx="10506364" cy="5778096"/>
          </a:xfrm>
        </p:spPr>
      </p:pic>
    </p:spTree>
    <p:extLst>
      <p:ext uri="{BB962C8B-B14F-4D97-AF65-F5344CB8AC3E}">
        <p14:creationId xmlns:p14="http://schemas.microsoft.com/office/powerpoint/2010/main" val="147691260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lstStyle/>
          <a:p>
            <a:r>
              <a:rPr lang="en-US" dirty="0" smtClean="0"/>
              <a:t>Hard to view results from earlier sentences</a:t>
            </a:r>
          </a:p>
          <a:p>
            <a:pPr lvl="1"/>
            <a:r>
              <a:rPr lang="en-US" dirty="0" smtClean="0"/>
              <a:t>tactics may run for a long time</a:t>
            </a:r>
          </a:p>
          <a:p>
            <a:r>
              <a:rPr lang="en-US" dirty="0" smtClean="0"/>
              <a:t>Hard to “be” at multiple positions</a:t>
            </a:r>
            <a:endParaRPr lang="en-US" dirty="0"/>
          </a:p>
        </p:txBody>
      </p:sp>
    </p:spTree>
    <p:extLst>
      <p:ext uri="{BB962C8B-B14F-4D97-AF65-F5344CB8AC3E}">
        <p14:creationId xmlns:p14="http://schemas.microsoft.com/office/powerpoint/2010/main" val="138871095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r>
              <a:rPr lang="en-US" dirty="0" err="1" smtClean="0"/>
              <a:t>CoqEdit</a:t>
            </a:r>
            <a:r>
              <a:rPr lang="en-US" dirty="0" smtClean="0"/>
              <a:t>, revised version</a:t>
            </a:r>
            <a:endParaRPr lang="en-US" dirty="0"/>
          </a:p>
        </p:txBody>
      </p:sp>
      <p:pic>
        <p:nvPicPr>
          <p:cNvPr id="4" name="Content Placeholder 3" descr="coqeditTake2.jpg"/>
          <p:cNvPicPr>
            <a:picLocks noGrp="1" noChangeAspect="1"/>
          </p:cNvPicPr>
          <p:nvPr>
            <p:ph idx="1"/>
          </p:nvPr>
        </p:nvPicPr>
        <p:blipFill>
          <a:blip r:embed="rId3">
            <a:extLst>
              <a:ext uri="{28A0092B-C50C-407E-A947-70E740481C1C}">
                <a14:useLocalDpi xmlns:a14="http://schemas.microsoft.com/office/drawing/2010/main" val="0"/>
              </a:ext>
            </a:extLst>
          </a:blip>
          <a:srcRect l="-14790" r="-14790"/>
          <a:stretch>
            <a:fillRect/>
          </a:stretch>
        </p:blipFill>
        <p:spPr/>
      </p:pic>
    </p:spTree>
    <p:extLst>
      <p:ext uri="{BB962C8B-B14F-4D97-AF65-F5344CB8AC3E}">
        <p14:creationId xmlns:p14="http://schemas.microsoft.com/office/powerpoint/2010/main" val="5374621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Extensions</a:t>
            </a:r>
            <a:endParaRPr lang="en-US" dirty="0"/>
          </a:p>
        </p:txBody>
      </p:sp>
      <p:sp>
        <p:nvSpPr>
          <p:cNvPr id="3" name="Content Placeholder 2"/>
          <p:cNvSpPr>
            <a:spLocks noGrp="1"/>
          </p:cNvSpPr>
          <p:nvPr>
            <p:ph idx="1"/>
          </p:nvPr>
        </p:nvSpPr>
        <p:spPr/>
        <p:txBody>
          <a:bodyPr/>
          <a:lstStyle/>
          <a:p>
            <a:r>
              <a:rPr lang="en-US" dirty="0" smtClean="0"/>
              <a:t>Three extensions planned</a:t>
            </a:r>
          </a:p>
          <a:p>
            <a:pPr lvl="1"/>
            <a:r>
              <a:rPr lang="en-US" dirty="0" smtClean="0"/>
              <a:t>Experiment planned for #1 and #2</a:t>
            </a:r>
          </a:p>
          <a:p>
            <a:pPr lvl="1"/>
            <a:r>
              <a:rPr lang="en-US" dirty="0" smtClean="0"/>
              <a:t>Extension #3 preliminary work</a:t>
            </a:r>
          </a:p>
          <a:p>
            <a:pPr lvl="2"/>
            <a:r>
              <a:rPr lang="en-US" dirty="0" smtClean="0"/>
              <a:t>Designing it for classroom testing</a:t>
            </a:r>
          </a:p>
          <a:p>
            <a:pPr lvl="1"/>
            <a:endParaRPr lang="en-US" dirty="0"/>
          </a:p>
        </p:txBody>
      </p:sp>
    </p:spTree>
    <p:extLst>
      <p:ext uri="{BB962C8B-B14F-4D97-AF65-F5344CB8AC3E}">
        <p14:creationId xmlns:p14="http://schemas.microsoft.com/office/powerpoint/2010/main" val="16585441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sp>
        <p:nvSpPr>
          <p:cNvPr id="3" name="Content Placeholder 2"/>
          <p:cNvSpPr>
            <a:spLocks noGrp="1"/>
          </p:cNvSpPr>
          <p:nvPr>
            <p:ph idx="1"/>
          </p:nvPr>
        </p:nvSpPr>
        <p:spPr/>
        <p:txBody>
          <a:bodyPr/>
          <a:lstStyle/>
          <a:p>
            <a:r>
              <a:rPr lang="en-US" b="1" dirty="0" smtClean="0"/>
              <a:t>Problem: </a:t>
            </a:r>
            <a:r>
              <a:rPr lang="en-US" dirty="0" smtClean="0"/>
              <a:t>knowing what to do next</a:t>
            </a:r>
          </a:p>
          <a:p>
            <a:r>
              <a:rPr lang="en-US" b="1" dirty="0" smtClean="0"/>
              <a:t>Solution: </a:t>
            </a:r>
            <a:r>
              <a:rPr lang="en-US" dirty="0" smtClean="0"/>
              <a:t>generate possible tactics</a:t>
            </a:r>
          </a:p>
          <a:p>
            <a:r>
              <a:rPr lang="en-US" b="1" dirty="0" smtClean="0"/>
              <a:t>Problem:</a:t>
            </a:r>
            <a:r>
              <a:rPr lang="en-US" dirty="0" smtClean="0"/>
              <a:t> quickly seeing results of these tactics</a:t>
            </a:r>
            <a:endParaRPr lang="en-US" b="1" dirty="0" smtClean="0"/>
          </a:p>
          <a:p>
            <a:r>
              <a:rPr lang="en-US" b="1" dirty="0" smtClean="0"/>
              <a:t>Solution: </a:t>
            </a:r>
            <a:r>
              <a:rPr lang="en-US" dirty="0"/>
              <a:t>a</a:t>
            </a:r>
            <a:r>
              <a:rPr lang="en-US" dirty="0" smtClean="0"/>
              <a:t>llow users to toggle through tactics and show result of selected tactic</a:t>
            </a:r>
            <a:endParaRPr lang="en-US" dirty="0"/>
          </a:p>
        </p:txBody>
      </p:sp>
    </p:spTree>
    <p:extLst>
      <p:ext uri="{BB962C8B-B14F-4D97-AF65-F5344CB8AC3E}">
        <p14:creationId xmlns:p14="http://schemas.microsoft.com/office/powerpoint/2010/main" val="376904255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 #1:  “Proof Previews”</a:t>
            </a:r>
            <a:endParaRPr lang="en-US" dirty="0"/>
          </a:p>
        </p:txBody>
      </p:sp>
      <p:pic>
        <p:nvPicPr>
          <p:cNvPr id="4" name="Content Placeholder 3" descr="proofpreviews.jpg"/>
          <p:cNvPicPr>
            <a:picLocks noGrp="1" noChangeAspect="1"/>
          </p:cNvPicPr>
          <p:nvPr>
            <p:ph idx="1"/>
          </p:nvPr>
        </p:nvPicPr>
        <p:blipFill>
          <a:blip r:embed="rId3">
            <a:extLst>
              <a:ext uri="{28A0092B-C50C-407E-A947-70E740481C1C}">
                <a14:useLocalDpi xmlns:a14="http://schemas.microsoft.com/office/drawing/2010/main" val="0"/>
              </a:ext>
            </a:extLst>
          </a:blip>
          <a:srcRect l="-16857" r="-16857"/>
          <a:stretch>
            <a:fillRect/>
          </a:stretch>
        </p:blipFill>
        <p:spPr>
          <a:xfrm>
            <a:off x="-367134" y="1239212"/>
            <a:ext cx="10049922" cy="5527070"/>
          </a:xfrm>
        </p:spPr>
      </p:pic>
    </p:spTree>
    <p:extLst>
      <p:ext uri="{BB962C8B-B14F-4D97-AF65-F5344CB8AC3E}">
        <p14:creationId xmlns:p14="http://schemas.microsoft.com/office/powerpoint/2010/main" val="37402939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#2:  “Proof Transitions”</a:t>
            </a:r>
          </a:p>
        </p:txBody>
      </p:sp>
      <p:sp>
        <p:nvSpPr>
          <p:cNvPr id="3" name="Content Placeholder 2"/>
          <p:cNvSpPr>
            <a:spLocks noGrp="1"/>
          </p:cNvSpPr>
          <p:nvPr>
            <p:ph idx="1"/>
          </p:nvPr>
        </p:nvSpPr>
        <p:spPr/>
        <p:txBody>
          <a:bodyPr>
            <a:normAutofit lnSpcReduction="10000"/>
          </a:bodyPr>
          <a:lstStyle/>
          <a:p>
            <a:r>
              <a:rPr lang="en-US" b="1" dirty="0" smtClean="0"/>
              <a:t>Problem:</a:t>
            </a:r>
            <a:r>
              <a:rPr lang="en-US" dirty="0" smtClean="0"/>
              <a:t> given a tactic, </a:t>
            </a:r>
          </a:p>
          <a:p>
            <a:pPr lvl="1"/>
            <a:r>
              <a:rPr lang="en-US" dirty="0" smtClean="0"/>
              <a:t>what goals does it produce </a:t>
            </a:r>
          </a:p>
          <a:p>
            <a:pPr lvl="1"/>
            <a:r>
              <a:rPr lang="en-US" dirty="0" smtClean="0"/>
              <a:t>why does it produce these goals</a:t>
            </a:r>
          </a:p>
          <a:p>
            <a:r>
              <a:rPr lang="en-US" b="1" dirty="0" smtClean="0"/>
              <a:t>Problem: </a:t>
            </a:r>
            <a:r>
              <a:rPr lang="en-US" dirty="0" smtClean="0"/>
              <a:t>given a goal</a:t>
            </a:r>
          </a:p>
          <a:p>
            <a:pPr lvl="1"/>
            <a:r>
              <a:rPr lang="en-US" dirty="0" smtClean="0"/>
              <a:t>what tactics produced it</a:t>
            </a:r>
          </a:p>
          <a:p>
            <a:pPr lvl="1"/>
            <a:r>
              <a:rPr lang="en-US" dirty="0"/>
              <a:t>w</a:t>
            </a:r>
            <a:r>
              <a:rPr lang="en-US" dirty="0" smtClean="0"/>
              <a:t>hy was it produced by these tactics</a:t>
            </a:r>
          </a:p>
          <a:p>
            <a:r>
              <a:rPr lang="en-US" b="1" dirty="0" smtClean="0"/>
              <a:t>Solution Part 1:</a:t>
            </a:r>
            <a:r>
              <a:rPr lang="en-US" dirty="0" smtClean="0"/>
              <a:t> proof tree visualization</a:t>
            </a:r>
          </a:p>
          <a:p>
            <a:r>
              <a:rPr lang="en-US" b="1" dirty="0" smtClean="0"/>
              <a:t>Solution Part 2:</a:t>
            </a:r>
            <a:r>
              <a:rPr lang="en-US" dirty="0" smtClean="0"/>
              <a:t> text change highlighting and animation</a:t>
            </a:r>
            <a:endParaRPr lang="en-US" b="1" dirty="0"/>
          </a:p>
        </p:txBody>
      </p:sp>
    </p:spTree>
    <p:extLst>
      <p:ext uri="{BB962C8B-B14F-4D97-AF65-F5344CB8AC3E}">
        <p14:creationId xmlns:p14="http://schemas.microsoft.com/office/powerpoint/2010/main" val="314451932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Traditional way of drawing “proof trees”: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6" y="2358905"/>
            <a:ext cx="9089074" cy="1335640"/>
          </a:xfrm>
          <a:prstGeom prst="rect">
            <a:avLst/>
          </a:prstGeom>
        </p:spPr>
      </p:pic>
      <p:sp>
        <p:nvSpPr>
          <p:cNvPr id="10" name="TextBox 9"/>
          <p:cNvSpPr txBox="1"/>
          <p:nvPr/>
        </p:nvSpPr>
        <p:spPr>
          <a:xfrm>
            <a:off x="5080000" y="5972848"/>
            <a:ext cx="3731898" cy="646331"/>
          </a:xfrm>
          <a:prstGeom prst="rect">
            <a:avLst/>
          </a:prstGeom>
          <a:noFill/>
        </p:spPr>
        <p:txBody>
          <a:bodyPr wrap="square" rtlCol="0">
            <a:spAutoFit/>
          </a:bodyPr>
          <a:lstStyle/>
          <a:p>
            <a:r>
              <a:rPr lang="en-US" dirty="0" smtClean="0"/>
              <a:t>Visualization created with</a:t>
            </a:r>
            <a:r>
              <a:rPr lang="en-US" i="1" dirty="0" smtClean="0"/>
              <a:t> </a:t>
            </a:r>
            <a:r>
              <a:rPr lang="en-US" i="1" dirty="0" err="1" smtClean="0"/>
              <a:t>ProofWeb</a:t>
            </a:r>
            <a:r>
              <a:rPr lang="en-US" dirty="0"/>
              <a:t>. http://</a:t>
            </a:r>
            <a:r>
              <a:rPr lang="en-US" dirty="0" err="1"/>
              <a:t>prover.cs.ru.nl</a:t>
            </a:r>
            <a:r>
              <a:rPr lang="en-US" dirty="0"/>
              <a:t>/.</a:t>
            </a:r>
          </a:p>
        </p:txBody>
      </p:sp>
    </p:spTree>
    <p:extLst>
      <p:ext uri="{BB962C8B-B14F-4D97-AF65-F5344CB8AC3E}">
        <p14:creationId xmlns:p14="http://schemas.microsoft.com/office/powerpoint/2010/main" val="279987413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The previous visualization gets “messy”.  Instead,</a:t>
            </a:r>
          </a:p>
          <a:p>
            <a:pPr lvl="1"/>
            <a:r>
              <a:rPr lang="en-US" dirty="0" smtClean="0"/>
              <a:t>“Overview first”</a:t>
            </a:r>
          </a:p>
          <a:p>
            <a:pPr lvl="1"/>
            <a:r>
              <a:rPr lang="en-US" dirty="0" smtClean="0"/>
              <a:t>“Details on demand”</a:t>
            </a:r>
            <a:endParaRPr lang="en-US" dirty="0"/>
          </a:p>
        </p:txBody>
      </p:sp>
      <p:sp>
        <p:nvSpPr>
          <p:cNvPr id="6" name="TextBox 5"/>
          <p:cNvSpPr txBox="1"/>
          <p:nvPr/>
        </p:nvSpPr>
        <p:spPr>
          <a:xfrm>
            <a:off x="2765908" y="6023379"/>
            <a:ext cx="6225190" cy="923330"/>
          </a:xfrm>
          <a:prstGeom prst="rect">
            <a:avLst/>
          </a:prstGeom>
          <a:noFill/>
        </p:spPr>
        <p:txBody>
          <a:bodyPr wrap="square" rtlCol="0">
            <a:spAutoFit/>
          </a:bodyPr>
          <a:lstStyle/>
          <a:p>
            <a:r>
              <a:rPr lang="en-US" sz="1200" dirty="0"/>
              <a:t>Ben </a:t>
            </a:r>
            <a:r>
              <a:rPr lang="en-US" sz="1200" dirty="0" err="1"/>
              <a:t>Shneiderman</a:t>
            </a:r>
            <a:r>
              <a:rPr lang="en-US" sz="1200" dirty="0"/>
              <a:t>, The Eyes Have It: A Task by Data Type Taxonomy for Information Visualizations. In </a:t>
            </a:r>
            <a:r>
              <a:rPr lang="en-US" sz="1200" i="1" dirty="0"/>
              <a:t>Proceedings of the IEEE Symposium on Visual Languages</a:t>
            </a:r>
            <a:r>
              <a:rPr lang="en-US" sz="1200" dirty="0"/>
              <a:t>, pages 336-343, Washington. IEEE Computer Society Press, 1996</a:t>
            </a:r>
          </a:p>
          <a:p>
            <a:endParaRPr lang="en-US" dirty="0"/>
          </a:p>
        </p:txBody>
      </p:sp>
    </p:spTree>
    <p:extLst>
      <p:ext uri="{BB962C8B-B14F-4D97-AF65-F5344CB8AC3E}">
        <p14:creationId xmlns:p14="http://schemas.microsoft.com/office/powerpoint/2010/main" val="257789443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sp>
        <p:nvSpPr>
          <p:cNvPr id="3" name="Content Placeholder 2"/>
          <p:cNvSpPr>
            <a:spLocks noGrp="1"/>
          </p:cNvSpPr>
          <p:nvPr>
            <p:ph idx="1"/>
          </p:nvPr>
        </p:nvSpPr>
        <p:spPr/>
        <p:txBody>
          <a:bodyPr/>
          <a:lstStyle/>
          <a:p>
            <a:r>
              <a:rPr lang="en-US" dirty="0" smtClean="0"/>
              <a:t>Lots of ways of visualizing trees:</a:t>
            </a:r>
          </a:p>
          <a:p>
            <a:pPr lvl="1"/>
            <a:endParaRPr lang="en-US" dirty="0"/>
          </a:p>
        </p:txBody>
      </p:sp>
      <p:pic>
        <p:nvPicPr>
          <p:cNvPr id="4" name="Picture 3" descr="Screen shot 2013-07-24 at 3.59.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62" y="2116667"/>
            <a:ext cx="5387878" cy="4863015"/>
          </a:xfrm>
          <a:prstGeom prst="rect">
            <a:avLst/>
          </a:prstGeom>
        </p:spPr>
      </p:pic>
      <p:sp>
        <p:nvSpPr>
          <p:cNvPr id="10" name="TextBox 9"/>
          <p:cNvSpPr txBox="1"/>
          <p:nvPr/>
        </p:nvSpPr>
        <p:spPr>
          <a:xfrm>
            <a:off x="5487940" y="4856788"/>
            <a:ext cx="3323958" cy="1754327"/>
          </a:xfrm>
          <a:prstGeom prst="rect">
            <a:avLst/>
          </a:prstGeom>
          <a:noFill/>
        </p:spPr>
        <p:txBody>
          <a:bodyPr wrap="square" rtlCol="0">
            <a:spAutoFit/>
          </a:bodyPr>
          <a:lstStyle/>
          <a:p>
            <a:r>
              <a:rPr lang="en-US" dirty="0"/>
              <a:t>Schulz, H., "</a:t>
            </a:r>
            <a:r>
              <a:rPr lang="en-US" dirty="0" err="1"/>
              <a:t>Treevis.net</a:t>
            </a:r>
            <a:r>
              <a:rPr lang="en-US" dirty="0"/>
              <a:t>: A Tree Visualization Reference," </a:t>
            </a:r>
            <a:r>
              <a:rPr lang="en-US" i="1" dirty="0"/>
              <a:t>Computer Graphics and Applications, IEEE </a:t>
            </a:r>
            <a:r>
              <a:rPr lang="en-US" dirty="0"/>
              <a:t>, vol.31, no.6, pp.11,15, Nov.-Dec. 2011</a:t>
            </a:r>
            <a:br>
              <a:rPr lang="en-US" dirty="0"/>
            </a:br>
            <a:r>
              <a:rPr lang="en-US" dirty="0" err="1"/>
              <a:t>doi</a:t>
            </a:r>
            <a:r>
              <a:rPr lang="en-US" dirty="0"/>
              <a:t>: 10.1109/MCG.2011.103</a:t>
            </a:r>
          </a:p>
        </p:txBody>
      </p:sp>
    </p:spTree>
    <p:extLst>
      <p:ext uri="{BB962C8B-B14F-4D97-AF65-F5344CB8AC3E}">
        <p14:creationId xmlns:p14="http://schemas.microsoft.com/office/powerpoint/2010/main" val="479855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Goals</a:t>
            </a:r>
            <a:endParaRPr lang="en-US" dirty="0"/>
          </a:p>
        </p:txBody>
      </p:sp>
      <p:sp>
        <p:nvSpPr>
          <p:cNvPr id="3" name="Content Placeholder 2"/>
          <p:cNvSpPr>
            <a:spLocks noGrp="1"/>
          </p:cNvSpPr>
          <p:nvPr>
            <p:ph idx="1"/>
          </p:nvPr>
        </p:nvSpPr>
        <p:spPr/>
        <p:txBody>
          <a:bodyPr>
            <a:normAutofit lnSpcReduction="10000"/>
          </a:bodyPr>
          <a:lstStyle/>
          <a:p>
            <a:r>
              <a:rPr lang="en-US" dirty="0" smtClean="0"/>
              <a:t>Goal 2: Improve usability of coding environments</a:t>
            </a:r>
          </a:p>
          <a:p>
            <a:pPr lvl="1"/>
            <a:r>
              <a:rPr lang="en-US" dirty="0" smtClean="0"/>
              <a:t>Coq has many complexities and therefore many opportunities for designing helpful interfaces</a:t>
            </a:r>
          </a:p>
          <a:p>
            <a:pPr lvl="2"/>
            <a:r>
              <a:rPr lang="en-US" dirty="0" smtClean="0"/>
              <a:t>E.g. the </a:t>
            </a:r>
            <a:r>
              <a:rPr lang="en-US" dirty="0"/>
              <a:t>p</a:t>
            </a:r>
            <a:r>
              <a:rPr lang="en-US" dirty="0" smtClean="0"/>
              <a:t>roof development mechanism can be used to write programs</a:t>
            </a:r>
          </a:p>
          <a:p>
            <a:pPr lvl="1"/>
            <a:r>
              <a:rPr lang="en-US" dirty="0" err="1" smtClean="0"/>
              <a:t>Coq’s</a:t>
            </a:r>
            <a:r>
              <a:rPr lang="en-US" dirty="0" smtClean="0"/>
              <a:t> language pushes at the edges of what is considered practical </a:t>
            </a:r>
          </a:p>
          <a:p>
            <a:pPr lvl="2"/>
            <a:r>
              <a:rPr lang="en-US" dirty="0" smtClean="0"/>
              <a:t>By making Coq easier to use, we are expanding the range of practical programming languages </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4669559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tree visualization</a:t>
            </a:r>
            <a:endParaRPr lang="en-US" dirty="0"/>
          </a:p>
        </p:txBody>
      </p:sp>
      <p:pic>
        <p:nvPicPr>
          <p:cNvPr id="4" name="Content Placeholder 3" descr="Screen shot 2013-07-24 at 8.42.48 PM.png"/>
          <p:cNvPicPr>
            <a:picLocks noGrp="1" noChangeAspect="1"/>
          </p:cNvPicPr>
          <p:nvPr>
            <p:ph idx="1"/>
          </p:nvPr>
        </p:nvPicPr>
        <p:blipFill>
          <a:blip r:embed="rId3">
            <a:extLst>
              <a:ext uri="{28A0092B-C50C-407E-A947-70E740481C1C}">
                <a14:useLocalDpi xmlns:a14="http://schemas.microsoft.com/office/drawing/2010/main" val="0"/>
              </a:ext>
            </a:extLst>
          </a:blip>
          <a:srcRect t="4667" b="4667"/>
          <a:stretch>
            <a:fillRect/>
          </a:stretch>
        </p:blipFill>
        <p:spPr>
          <a:xfrm>
            <a:off x="0" y="1136938"/>
            <a:ext cx="8897938" cy="4894263"/>
          </a:xfrm>
        </p:spPr>
      </p:pic>
      <p:sp>
        <p:nvSpPr>
          <p:cNvPr id="5" name="TextBox 4"/>
          <p:cNvSpPr txBox="1"/>
          <p:nvPr/>
        </p:nvSpPr>
        <p:spPr>
          <a:xfrm>
            <a:off x="457200" y="6257682"/>
            <a:ext cx="8440738" cy="461665"/>
          </a:xfrm>
          <a:prstGeom prst="rect">
            <a:avLst/>
          </a:prstGeom>
          <a:noFill/>
        </p:spPr>
        <p:txBody>
          <a:bodyPr wrap="square" rtlCol="0">
            <a:spAutoFit/>
          </a:bodyPr>
          <a:lstStyle/>
          <a:p>
            <a:r>
              <a:rPr lang="en-US" sz="1200" dirty="0"/>
              <a:t>William M Farmer and </a:t>
            </a:r>
            <a:r>
              <a:rPr lang="en-US" sz="1200" dirty="0" err="1"/>
              <a:t>Orlin</a:t>
            </a:r>
            <a:r>
              <a:rPr lang="en-US" sz="1200" dirty="0"/>
              <a:t> G </a:t>
            </a:r>
            <a:r>
              <a:rPr lang="en-US" sz="1200" dirty="0" err="1"/>
              <a:t>Grigorov</a:t>
            </a:r>
            <a:r>
              <a:rPr lang="en-US" sz="1200" dirty="0"/>
              <a:t>. </a:t>
            </a:r>
            <a:r>
              <a:rPr lang="en-US" sz="1200" dirty="0" err="1"/>
              <a:t>Panoptes</a:t>
            </a:r>
            <a:r>
              <a:rPr lang="en-US" sz="1200" dirty="0"/>
              <a:t>: An exploration tool for formal proofs. </a:t>
            </a:r>
            <a:r>
              <a:rPr lang="en-US" sz="1200" i="1" dirty="0"/>
              <a:t>Electronic Notes in Theoretical Computer Science</a:t>
            </a:r>
            <a:r>
              <a:rPr lang="en-US" sz="1200" dirty="0"/>
              <a:t>, 226:39–48, 2009.</a:t>
            </a:r>
          </a:p>
        </p:txBody>
      </p:sp>
    </p:spTree>
    <p:extLst>
      <p:ext uri="{BB962C8B-B14F-4D97-AF65-F5344CB8AC3E}">
        <p14:creationId xmlns:p14="http://schemas.microsoft.com/office/powerpoint/2010/main" val="30020403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Text change highlighting/animation</a:t>
            </a:r>
            <a:endParaRPr lang="en-US" dirty="0"/>
          </a:p>
        </p:txBody>
      </p:sp>
      <p:pic>
        <p:nvPicPr>
          <p:cNvPr id="4" name="Content Placeholder 3" descr="pt1.jpg"/>
          <p:cNvPicPr>
            <a:picLocks noGrp="1" noChangeAspect="1"/>
          </p:cNvPicPr>
          <p:nvPr>
            <p:ph idx="1"/>
          </p:nvPr>
        </p:nvPicPr>
        <p:blipFill>
          <a:blip r:embed="rId3">
            <a:extLst>
              <a:ext uri="{28A0092B-C50C-407E-A947-70E740481C1C}">
                <a14:useLocalDpi xmlns:a14="http://schemas.microsoft.com/office/drawing/2010/main" val="0"/>
              </a:ext>
            </a:extLst>
          </a:blip>
          <a:srcRect l="-40915" r="-40915"/>
          <a:stretch>
            <a:fillRect/>
          </a:stretch>
        </p:blipFill>
        <p:spPr>
          <a:xfrm>
            <a:off x="-703719" y="1177636"/>
            <a:ext cx="10779052" cy="5928063"/>
          </a:xfrm>
        </p:spPr>
      </p:pic>
    </p:spTree>
    <p:extLst>
      <p:ext uri="{BB962C8B-B14F-4D97-AF65-F5344CB8AC3E}">
        <p14:creationId xmlns:p14="http://schemas.microsoft.com/office/powerpoint/2010/main" val="19860075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change highlighting/animation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32479831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change highlighting/animation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145812779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change highlighting/animation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1775" y="1177636"/>
            <a:ext cx="5928063" cy="5928063"/>
          </a:xfrm>
        </p:spPr>
      </p:pic>
    </p:spTree>
    <p:extLst>
      <p:ext uri="{BB962C8B-B14F-4D97-AF65-F5344CB8AC3E}">
        <p14:creationId xmlns:p14="http://schemas.microsoft.com/office/powerpoint/2010/main" val="367409581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proof tree visualization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340" y="1916545"/>
            <a:ext cx="9293475" cy="4348788"/>
          </a:xfrm>
        </p:spPr>
      </p:pic>
    </p:spTree>
    <p:extLst>
      <p:ext uri="{BB962C8B-B14F-4D97-AF65-F5344CB8AC3E}">
        <p14:creationId xmlns:p14="http://schemas.microsoft.com/office/powerpoint/2010/main" val="346295194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proof tree visualization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598" y="1916545"/>
            <a:ext cx="7893598" cy="4348788"/>
          </a:xfrm>
        </p:spPr>
      </p:pic>
    </p:spTree>
    <p:extLst>
      <p:ext uri="{BB962C8B-B14F-4D97-AF65-F5344CB8AC3E}">
        <p14:creationId xmlns:p14="http://schemas.microsoft.com/office/powerpoint/2010/main" val="148112746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Extension #3:  “Propositional Logic Syntax Shortcuts”</a:t>
            </a:r>
            <a:endParaRPr lang="en-US" dirty="0"/>
          </a:p>
        </p:txBody>
      </p:sp>
      <p:sp>
        <p:nvSpPr>
          <p:cNvPr id="3" name="Content Placeholder 2"/>
          <p:cNvSpPr>
            <a:spLocks noGrp="1"/>
          </p:cNvSpPr>
          <p:nvPr>
            <p:ph idx="1"/>
          </p:nvPr>
        </p:nvSpPr>
        <p:spPr/>
        <p:txBody>
          <a:bodyPr>
            <a:normAutofit/>
          </a:bodyPr>
          <a:lstStyle/>
          <a:p>
            <a:r>
              <a:rPr lang="en-US" b="1" dirty="0" smtClean="0"/>
              <a:t>Problem:</a:t>
            </a:r>
            <a:r>
              <a:rPr lang="en-US" dirty="0" smtClean="0"/>
              <a:t>  how to easily understand the structure of complex expressions (parsing)</a:t>
            </a:r>
          </a:p>
          <a:p>
            <a:r>
              <a:rPr lang="en-US" b="1" dirty="0" smtClean="0"/>
              <a:t>Problem:</a:t>
            </a:r>
            <a:r>
              <a:rPr lang="en-US" dirty="0" smtClean="0"/>
              <a:t>  how to easily select and manipulate sub-expressions</a:t>
            </a:r>
          </a:p>
          <a:p>
            <a:r>
              <a:rPr lang="en-US" b="1" dirty="0" smtClean="0"/>
              <a:t>Solution Part 1:  “</a:t>
            </a:r>
            <a:r>
              <a:rPr lang="en-US" dirty="0"/>
              <a:t>S</a:t>
            </a:r>
            <a:r>
              <a:rPr lang="en-US" dirty="0" smtClean="0"/>
              <a:t>yntax </a:t>
            </a:r>
            <a:r>
              <a:rPr lang="en-US" dirty="0"/>
              <a:t>T</a:t>
            </a:r>
            <a:r>
              <a:rPr lang="en-US" dirty="0" smtClean="0"/>
              <a:t>ree </a:t>
            </a:r>
            <a:r>
              <a:rPr lang="en-US" dirty="0"/>
              <a:t>H</a:t>
            </a:r>
            <a:r>
              <a:rPr lang="en-US" dirty="0" smtClean="0"/>
              <a:t>ighlighting”</a:t>
            </a:r>
          </a:p>
          <a:p>
            <a:r>
              <a:rPr lang="en-US" b="1" dirty="0" smtClean="0"/>
              <a:t>Solution Part 2:</a:t>
            </a:r>
            <a:r>
              <a:rPr lang="en-US" dirty="0" smtClean="0"/>
              <a:t>  “Keyboard-Card Menus”</a:t>
            </a:r>
          </a:p>
          <a:p>
            <a:r>
              <a:rPr lang="en-US" dirty="0" smtClean="0"/>
              <a:t>N.B.:  these are very general problems/solutions</a:t>
            </a:r>
            <a:endParaRPr lang="en-US" dirty="0"/>
          </a:p>
        </p:txBody>
      </p:sp>
    </p:spTree>
    <p:extLst>
      <p:ext uri="{BB962C8B-B14F-4D97-AF65-F5344CB8AC3E}">
        <p14:creationId xmlns:p14="http://schemas.microsoft.com/office/powerpoint/2010/main" val="284111398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Parsing as a general problem:  </a:t>
            </a:r>
            <a:endParaRPr lang="en-US" dirty="0"/>
          </a:p>
        </p:txBody>
      </p:sp>
      <p:pic>
        <p:nvPicPr>
          <p:cNvPr id="5" name="Content Placeholder 4" descr="Screen shot 2013-05-23 at 9.01.32 PM.png"/>
          <p:cNvPicPr>
            <a:picLocks noGrp="1" noChangeAspect="1"/>
          </p:cNvPicPr>
          <p:nvPr>
            <p:ph idx="1"/>
          </p:nvPr>
        </p:nvPicPr>
        <p:blipFill>
          <a:blip r:embed="rId3">
            <a:extLst>
              <a:ext uri="{28A0092B-C50C-407E-A947-70E740481C1C}">
                <a14:useLocalDpi xmlns:a14="http://schemas.microsoft.com/office/drawing/2010/main" val="0"/>
              </a:ext>
            </a:extLst>
          </a:blip>
          <a:srcRect t="21793" b="21793"/>
          <a:stretch>
            <a:fillRect/>
          </a:stretch>
        </p:blipFill>
        <p:spPr>
          <a:xfrm>
            <a:off x="-114300" y="1338516"/>
            <a:ext cx="9167813" cy="4820983"/>
          </a:xfrm>
        </p:spPr>
      </p:pic>
    </p:spTree>
    <p:extLst>
      <p:ext uri="{BB962C8B-B14F-4D97-AF65-F5344CB8AC3E}">
        <p14:creationId xmlns:p14="http://schemas.microsoft.com/office/powerpoint/2010/main" val="303201266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 in Coq is especially difficult</a:t>
            </a:r>
            <a:endParaRPr lang="en-US" dirty="0"/>
          </a:p>
        </p:txBody>
      </p:sp>
      <p:sp>
        <p:nvSpPr>
          <p:cNvPr id="3" name="Content Placeholder 2"/>
          <p:cNvSpPr>
            <a:spLocks noGrp="1"/>
          </p:cNvSpPr>
          <p:nvPr>
            <p:ph idx="1"/>
          </p:nvPr>
        </p:nvSpPr>
        <p:spPr/>
        <p:txBody>
          <a:bodyPr>
            <a:normAutofit fontScale="25000" lnSpcReduction="20000"/>
          </a:bodyPr>
          <a:lstStyle/>
          <a:p>
            <a:r>
              <a:rPr lang="en-US" sz="12800" dirty="0" smtClean="0"/>
              <a:t>Lots of big, complicated expressions, e.g.*</a:t>
            </a:r>
          </a:p>
          <a:p>
            <a:pPr marL="0" indent="0">
              <a:buNone/>
            </a:pPr>
            <a:r>
              <a:rPr lang="pt-BR" dirty="0" err="1"/>
              <a:t>aevalR_ind</a:t>
            </a:r>
            <a:r>
              <a:rPr lang="pt-BR" dirty="0"/>
              <a:t> = </a:t>
            </a:r>
          </a:p>
          <a:p>
            <a:pPr marL="0" indent="0">
              <a:buNone/>
            </a:pPr>
            <a:r>
              <a:rPr lang="pt-BR" dirty="0" err="1"/>
              <a:t>fun</a:t>
            </a:r>
            <a:r>
              <a:rPr lang="pt-BR" dirty="0"/>
              <a:t> (</a:t>
            </a:r>
            <a:r>
              <a:rPr lang="pt-BR" dirty="0" err="1"/>
              <a:t>P</a:t>
            </a:r>
            <a:r>
              <a:rPr lang="pt-BR" dirty="0"/>
              <a:t> : </a:t>
            </a:r>
            <a:r>
              <a:rPr lang="pt-BR" dirty="0" err="1"/>
              <a:t>aexp</a:t>
            </a:r>
            <a:r>
              <a:rPr lang="pt-BR" dirty="0"/>
              <a:t> -&gt; </a:t>
            </a:r>
            <a:r>
              <a:rPr lang="pt-BR" dirty="0" err="1"/>
              <a:t>nat</a:t>
            </a:r>
            <a:r>
              <a:rPr lang="pt-BR" dirty="0"/>
              <a:t> -&gt; </a:t>
            </a:r>
            <a:r>
              <a:rPr lang="pt-BR" dirty="0" err="1"/>
              <a:t>Prop</a:t>
            </a:r>
            <a:r>
              <a:rPr lang="pt-BR" dirty="0"/>
              <a:t>) (</a:t>
            </a:r>
            <a:r>
              <a:rPr lang="pt-BR" dirty="0" err="1"/>
              <a:t>f</a:t>
            </a:r>
            <a:r>
              <a:rPr lang="pt-BR" dirty="0"/>
              <a:t> : </a:t>
            </a:r>
            <a:r>
              <a:rPr lang="pt-BR" dirty="0" err="1"/>
              <a:t>forall</a:t>
            </a:r>
            <a:r>
              <a:rPr lang="pt-BR" dirty="0"/>
              <a:t> </a:t>
            </a:r>
            <a:r>
              <a:rPr lang="pt-BR" dirty="0" err="1"/>
              <a:t>n</a:t>
            </a:r>
            <a:r>
              <a:rPr lang="pt-BR" dirty="0"/>
              <a:t> : </a:t>
            </a:r>
            <a:r>
              <a:rPr lang="pt-BR" dirty="0" err="1"/>
              <a:t>nat</a:t>
            </a:r>
            <a:r>
              <a:rPr lang="pt-BR" dirty="0"/>
              <a:t>, </a:t>
            </a:r>
            <a:r>
              <a:rPr lang="pt-BR" dirty="0" err="1"/>
              <a:t>P</a:t>
            </a:r>
            <a:r>
              <a:rPr lang="pt-BR" dirty="0"/>
              <a:t> (</a:t>
            </a:r>
            <a:r>
              <a:rPr lang="pt-BR" dirty="0" err="1"/>
              <a:t>ANum</a:t>
            </a:r>
            <a:r>
              <a:rPr lang="pt-BR" dirty="0"/>
              <a:t> </a:t>
            </a:r>
            <a:r>
              <a:rPr lang="pt-BR" dirty="0" err="1"/>
              <a:t>n</a:t>
            </a:r>
            <a:r>
              <a:rPr lang="pt-BR" dirty="0"/>
              <a:t>) </a:t>
            </a:r>
            <a:r>
              <a:rPr lang="pt-BR" dirty="0" err="1"/>
              <a:t>n</a:t>
            </a:r>
            <a:r>
              <a:rPr lang="pt-BR" dirty="0"/>
              <a:t>)</a:t>
            </a:r>
          </a:p>
          <a:p>
            <a:pPr marL="0" indent="0">
              <a:buNone/>
            </a:pPr>
            <a:r>
              <a:rPr lang="pt-BR" dirty="0"/>
              <a:t>  (f0 : </a:t>
            </a:r>
            <a:r>
              <a:rPr lang="pt-BR" dirty="0" err="1"/>
              <a:t>forall</a:t>
            </a:r>
            <a:r>
              <a:rPr lang="pt-BR" dirty="0"/>
              <a:t> (e1 e2 : </a:t>
            </a:r>
            <a:r>
              <a:rPr lang="pt-BR" dirty="0" err="1"/>
              <a:t>aexp</a:t>
            </a:r>
            <a:r>
              <a:rPr lang="pt-BR" dirty="0"/>
              <a:t>) (n1 n2 : </a:t>
            </a:r>
            <a:r>
              <a:rPr lang="pt-BR" dirty="0" err="1"/>
              <a:t>nat</a:t>
            </a:r>
            <a:r>
              <a:rPr lang="pt-BR" dirty="0"/>
              <a:t>),</a:t>
            </a:r>
          </a:p>
          <a:p>
            <a:pPr marL="0" indent="0">
              <a:buNone/>
            </a:pPr>
            <a:r>
              <a:rPr lang="pt-BR" dirty="0"/>
              <a:t>        e1 || n1 -&gt;</a:t>
            </a:r>
          </a:p>
          <a:p>
            <a:pPr marL="0" indent="0">
              <a:buNone/>
            </a:pPr>
            <a:r>
              <a:rPr lang="pt-BR" dirty="0"/>
              <a:t>        </a:t>
            </a:r>
            <a:r>
              <a:rPr lang="pt-BR" dirty="0" err="1"/>
              <a:t>P</a:t>
            </a:r>
            <a:r>
              <a:rPr lang="pt-BR" dirty="0"/>
              <a:t> e1 n1 -&gt; e2 || n2 -&gt; </a:t>
            </a:r>
            <a:r>
              <a:rPr lang="pt-BR" dirty="0" err="1"/>
              <a:t>P</a:t>
            </a:r>
            <a:r>
              <a:rPr lang="pt-BR" dirty="0"/>
              <a:t> e2 n2 -&gt; </a:t>
            </a:r>
            <a:r>
              <a:rPr lang="pt-BR" dirty="0" err="1"/>
              <a:t>P</a:t>
            </a:r>
            <a:r>
              <a:rPr lang="pt-BR" dirty="0"/>
              <a:t> (</a:t>
            </a:r>
            <a:r>
              <a:rPr lang="pt-BR" dirty="0" err="1"/>
              <a:t>APlus</a:t>
            </a:r>
            <a:r>
              <a:rPr lang="pt-BR" dirty="0"/>
              <a:t> e1 e2) (n1 + n2))</a:t>
            </a:r>
          </a:p>
          <a:p>
            <a:pPr marL="0" indent="0">
              <a:buNone/>
            </a:pPr>
            <a:r>
              <a:rPr lang="pt-BR" dirty="0"/>
              <a:t>  (f1 : </a:t>
            </a:r>
            <a:r>
              <a:rPr lang="pt-BR" dirty="0" err="1"/>
              <a:t>forall</a:t>
            </a:r>
            <a:r>
              <a:rPr lang="pt-BR" dirty="0"/>
              <a:t> (e1 e2 : </a:t>
            </a:r>
            <a:r>
              <a:rPr lang="pt-BR" dirty="0" err="1"/>
              <a:t>aexp</a:t>
            </a:r>
            <a:r>
              <a:rPr lang="pt-BR" dirty="0"/>
              <a:t>) (n1 n2 : </a:t>
            </a:r>
            <a:r>
              <a:rPr lang="pt-BR" dirty="0" err="1"/>
              <a:t>nat</a:t>
            </a:r>
            <a:r>
              <a:rPr lang="pt-BR" dirty="0"/>
              <a:t>),</a:t>
            </a:r>
          </a:p>
          <a:p>
            <a:pPr marL="0" indent="0">
              <a:buNone/>
            </a:pPr>
            <a:r>
              <a:rPr lang="pt-BR" dirty="0"/>
              <a:t>        e1 || n1 -&gt;</a:t>
            </a:r>
          </a:p>
          <a:p>
            <a:pPr marL="0" indent="0">
              <a:buNone/>
            </a:pPr>
            <a:r>
              <a:rPr lang="pt-BR" dirty="0"/>
              <a:t>        </a:t>
            </a:r>
            <a:r>
              <a:rPr lang="pt-BR" dirty="0" err="1"/>
              <a:t>P</a:t>
            </a:r>
            <a:r>
              <a:rPr lang="pt-BR" dirty="0"/>
              <a:t> e1 n1 -&gt; e2 || n2 -&gt; </a:t>
            </a:r>
            <a:r>
              <a:rPr lang="pt-BR" dirty="0" err="1"/>
              <a:t>P</a:t>
            </a:r>
            <a:r>
              <a:rPr lang="pt-BR" dirty="0"/>
              <a:t> e2 n2 -&gt; </a:t>
            </a:r>
            <a:r>
              <a:rPr lang="pt-BR" dirty="0" err="1"/>
              <a:t>P</a:t>
            </a:r>
            <a:r>
              <a:rPr lang="pt-BR" dirty="0"/>
              <a:t> (</a:t>
            </a:r>
            <a:r>
              <a:rPr lang="pt-BR" dirty="0" err="1"/>
              <a:t>AMinus</a:t>
            </a:r>
            <a:r>
              <a:rPr lang="pt-BR" dirty="0"/>
              <a:t> e1 e2) (n1 - n2))</a:t>
            </a:r>
          </a:p>
          <a:p>
            <a:pPr marL="0" indent="0">
              <a:buNone/>
            </a:pPr>
            <a:r>
              <a:rPr lang="pt-BR" dirty="0"/>
              <a:t>  (f2 : </a:t>
            </a:r>
            <a:r>
              <a:rPr lang="pt-BR" dirty="0" err="1"/>
              <a:t>forall</a:t>
            </a:r>
            <a:r>
              <a:rPr lang="pt-BR" dirty="0"/>
              <a:t> (e1 e2 : </a:t>
            </a:r>
            <a:r>
              <a:rPr lang="pt-BR" dirty="0" err="1"/>
              <a:t>aexp</a:t>
            </a:r>
            <a:r>
              <a:rPr lang="pt-BR" dirty="0"/>
              <a:t>) (n1 n2 : </a:t>
            </a:r>
            <a:r>
              <a:rPr lang="pt-BR" dirty="0" err="1"/>
              <a:t>nat</a:t>
            </a:r>
            <a:r>
              <a:rPr lang="pt-BR" dirty="0"/>
              <a:t>),</a:t>
            </a:r>
          </a:p>
          <a:p>
            <a:pPr marL="0" indent="0">
              <a:buNone/>
            </a:pPr>
            <a:r>
              <a:rPr lang="pt-BR" dirty="0"/>
              <a:t>        e1 || n1 -&gt;</a:t>
            </a:r>
          </a:p>
          <a:p>
            <a:pPr marL="0" indent="0">
              <a:buNone/>
            </a:pPr>
            <a:r>
              <a:rPr lang="pt-BR" dirty="0"/>
              <a:t>        </a:t>
            </a:r>
            <a:r>
              <a:rPr lang="pt-BR" dirty="0" err="1"/>
              <a:t>P</a:t>
            </a:r>
            <a:r>
              <a:rPr lang="pt-BR" dirty="0"/>
              <a:t> e1 n1 -&gt; e2 || n2 -&gt; </a:t>
            </a:r>
            <a:r>
              <a:rPr lang="pt-BR" dirty="0" err="1"/>
              <a:t>P</a:t>
            </a:r>
            <a:r>
              <a:rPr lang="pt-BR" dirty="0"/>
              <a:t> e2 n2 -&gt; </a:t>
            </a:r>
            <a:r>
              <a:rPr lang="pt-BR" dirty="0" err="1"/>
              <a:t>P</a:t>
            </a:r>
            <a:r>
              <a:rPr lang="pt-BR" dirty="0"/>
              <a:t> (</a:t>
            </a:r>
            <a:r>
              <a:rPr lang="pt-BR" dirty="0" err="1"/>
              <a:t>AMult</a:t>
            </a:r>
            <a:r>
              <a:rPr lang="pt-BR" dirty="0"/>
              <a:t> e1 e2) (n1 * n2)) =&gt;</a:t>
            </a:r>
          </a:p>
          <a:p>
            <a:pPr marL="0" indent="0">
              <a:buNone/>
            </a:pPr>
            <a:r>
              <a:rPr lang="pt-BR" dirty="0" err="1"/>
              <a:t>fix</a:t>
            </a:r>
            <a:r>
              <a:rPr lang="pt-BR" dirty="0"/>
              <a:t> </a:t>
            </a:r>
            <a:r>
              <a:rPr lang="pt-BR" dirty="0" err="1"/>
              <a:t>F</a:t>
            </a:r>
            <a:r>
              <a:rPr lang="pt-BR" dirty="0"/>
              <a:t> (a : </a:t>
            </a:r>
            <a:r>
              <a:rPr lang="pt-BR" dirty="0" err="1"/>
              <a:t>aexp</a:t>
            </a:r>
            <a:r>
              <a:rPr lang="pt-BR" dirty="0"/>
              <a:t>) (</a:t>
            </a:r>
            <a:r>
              <a:rPr lang="pt-BR" dirty="0" err="1"/>
              <a:t>n</a:t>
            </a:r>
            <a:r>
              <a:rPr lang="pt-BR" dirty="0"/>
              <a:t> : </a:t>
            </a:r>
            <a:r>
              <a:rPr lang="pt-BR" dirty="0" err="1"/>
              <a:t>nat</a:t>
            </a:r>
            <a:r>
              <a:rPr lang="pt-BR" dirty="0"/>
              <a:t>) (a0 : a || </a:t>
            </a:r>
            <a:r>
              <a:rPr lang="pt-BR" dirty="0" err="1"/>
              <a:t>n</a:t>
            </a:r>
            <a:r>
              <a:rPr lang="pt-BR" dirty="0"/>
              <a:t>) {</a:t>
            </a:r>
            <a:r>
              <a:rPr lang="pt-BR" dirty="0" err="1"/>
              <a:t>struct</a:t>
            </a:r>
            <a:r>
              <a:rPr lang="pt-BR" dirty="0"/>
              <a:t> a0} : </a:t>
            </a:r>
            <a:r>
              <a:rPr lang="pt-BR" dirty="0" err="1"/>
              <a:t>P</a:t>
            </a:r>
            <a:r>
              <a:rPr lang="pt-BR" dirty="0"/>
              <a:t> a </a:t>
            </a:r>
            <a:r>
              <a:rPr lang="pt-BR" dirty="0" err="1"/>
              <a:t>n</a:t>
            </a:r>
            <a:r>
              <a:rPr lang="pt-BR" dirty="0"/>
              <a:t> :=</a:t>
            </a:r>
          </a:p>
          <a:p>
            <a:pPr marL="0" indent="0">
              <a:buNone/>
            </a:pPr>
            <a:r>
              <a:rPr lang="pt-BR" dirty="0"/>
              <a:t>  match a0 in (a1 || n0) </a:t>
            </a:r>
            <a:r>
              <a:rPr lang="pt-BR" dirty="0" err="1"/>
              <a:t>return</a:t>
            </a:r>
            <a:r>
              <a:rPr lang="pt-BR" dirty="0"/>
              <a:t> (</a:t>
            </a:r>
            <a:r>
              <a:rPr lang="pt-BR" dirty="0" err="1"/>
              <a:t>P</a:t>
            </a:r>
            <a:r>
              <a:rPr lang="pt-BR" dirty="0"/>
              <a:t> a1 n0) </a:t>
            </a:r>
            <a:r>
              <a:rPr lang="pt-BR" dirty="0" err="1"/>
              <a:t>with</a:t>
            </a:r>
            <a:endParaRPr lang="pt-BR" dirty="0"/>
          </a:p>
          <a:p>
            <a:pPr marL="0" indent="0">
              <a:buNone/>
            </a:pPr>
            <a:r>
              <a:rPr lang="pt-BR" dirty="0"/>
              <a:t>  | </a:t>
            </a:r>
            <a:r>
              <a:rPr lang="pt-BR" dirty="0" err="1"/>
              <a:t>E_ANum</a:t>
            </a:r>
            <a:r>
              <a:rPr lang="pt-BR" dirty="0"/>
              <a:t> n0 =&gt; </a:t>
            </a:r>
            <a:r>
              <a:rPr lang="pt-BR" dirty="0" err="1"/>
              <a:t>f</a:t>
            </a:r>
            <a:r>
              <a:rPr lang="pt-BR" dirty="0"/>
              <a:t> n0</a:t>
            </a:r>
          </a:p>
          <a:p>
            <a:pPr marL="0" indent="0">
              <a:buNone/>
            </a:pPr>
            <a:r>
              <a:rPr lang="pt-BR" dirty="0"/>
              <a:t>  | </a:t>
            </a:r>
            <a:r>
              <a:rPr lang="pt-BR" dirty="0" err="1"/>
              <a:t>E_APlus</a:t>
            </a:r>
            <a:r>
              <a:rPr lang="pt-BR" dirty="0"/>
              <a:t> e1 e2 n1 n2 a1 a2 =&gt;</a:t>
            </a:r>
          </a:p>
          <a:p>
            <a:pPr marL="0" indent="0">
              <a:buNone/>
            </a:pPr>
            <a:r>
              <a:rPr lang="pt-BR" dirty="0"/>
              <a:t>      f0 e1 e2 n1 n2 a1 (</a:t>
            </a:r>
            <a:r>
              <a:rPr lang="pt-BR" dirty="0" err="1"/>
              <a:t>F</a:t>
            </a:r>
            <a:r>
              <a:rPr lang="pt-BR" dirty="0"/>
              <a:t> e1 n1 a1) a2 (</a:t>
            </a:r>
            <a:r>
              <a:rPr lang="pt-BR" dirty="0" err="1"/>
              <a:t>F</a:t>
            </a:r>
            <a:r>
              <a:rPr lang="pt-BR" dirty="0"/>
              <a:t> e2 n2 a2)</a:t>
            </a:r>
          </a:p>
          <a:p>
            <a:pPr marL="0" indent="0">
              <a:buNone/>
            </a:pPr>
            <a:r>
              <a:rPr lang="pt-BR" dirty="0"/>
              <a:t>  | </a:t>
            </a:r>
            <a:r>
              <a:rPr lang="pt-BR" dirty="0" err="1"/>
              <a:t>E_AMinus</a:t>
            </a:r>
            <a:r>
              <a:rPr lang="pt-BR" dirty="0"/>
              <a:t> e1 e2 n1 n2 a1 a2 =&gt;</a:t>
            </a:r>
          </a:p>
          <a:p>
            <a:pPr marL="0" indent="0">
              <a:buNone/>
            </a:pPr>
            <a:r>
              <a:rPr lang="pt-BR" dirty="0"/>
              <a:t>      f1 e1 e2 n1 n2 a1 (</a:t>
            </a:r>
            <a:r>
              <a:rPr lang="pt-BR" dirty="0" err="1"/>
              <a:t>F</a:t>
            </a:r>
            <a:r>
              <a:rPr lang="pt-BR" dirty="0"/>
              <a:t> e1 n1 a1) a2 (</a:t>
            </a:r>
            <a:r>
              <a:rPr lang="pt-BR" dirty="0" err="1"/>
              <a:t>F</a:t>
            </a:r>
            <a:r>
              <a:rPr lang="pt-BR" dirty="0"/>
              <a:t> e2 n2 a2)</a:t>
            </a:r>
          </a:p>
          <a:p>
            <a:pPr marL="0" indent="0">
              <a:buNone/>
            </a:pPr>
            <a:r>
              <a:rPr lang="pt-BR" dirty="0"/>
              <a:t>  | </a:t>
            </a:r>
            <a:r>
              <a:rPr lang="pt-BR" dirty="0" err="1"/>
              <a:t>E_AMult</a:t>
            </a:r>
            <a:r>
              <a:rPr lang="pt-BR" dirty="0"/>
              <a:t> e1 e2 n1 n2 a1 a2 =&gt;</a:t>
            </a:r>
          </a:p>
          <a:p>
            <a:pPr marL="0" indent="0">
              <a:buNone/>
            </a:pPr>
            <a:r>
              <a:rPr lang="pt-BR" dirty="0"/>
              <a:t>      f2 e1 e2 n1 n2 a1 (</a:t>
            </a:r>
            <a:r>
              <a:rPr lang="pt-BR" dirty="0" err="1"/>
              <a:t>F</a:t>
            </a:r>
            <a:r>
              <a:rPr lang="pt-BR" dirty="0"/>
              <a:t> e1 n1 a1) a2 (</a:t>
            </a:r>
            <a:r>
              <a:rPr lang="pt-BR" dirty="0" err="1"/>
              <a:t>F</a:t>
            </a:r>
            <a:r>
              <a:rPr lang="pt-BR" dirty="0"/>
              <a:t> e2 n2 a2)</a:t>
            </a:r>
          </a:p>
          <a:p>
            <a:pPr marL="0" indent="0">
              <a:buNone/>
            </a:pPr>
            <a:r>
              <a:rPr lang="pt-BR" dirty="0"/>
              <a:t>  </a:t>
            </a:r>
            <a:r>
              <a:rPr lang="pt-BR" dirty="0" err="1" smtClean="0"/>
              <a:t>end</a:t>
            </a:r>
            <a:endParaRPr lang="pt-BR" dirty="0" smtClean="0"/>
          </a:p>
          <a:p>
            <a:pPr marL="0" indent="0">
              <a:buNone/>
            </a:pPr>
            <a:endParaRPr lang="pt-BR" dirty="0"/>
          </a:p>
          <a:p>
            <a:r>
              <a:rPr lang="pt-BR" sz="12800" dirty="0" err="1" smtClean="0"/>
              <a:t>User</a:t>
            </a:r>
            <a:r>
              <a:rPr lang="pt-BR" sz="12800" dirty="0"/>
              <a:t> </a:t>
            </a:r>
            <a:r>
              <a:rPr lang="pt-BR" sz="12800" dirty="0" err="1" smtClean="0"/>
              <a:t>defined</a:t>
            </a:r>
            <a:r>
              <a:rPr lang="pt-BR" sz="12800" dirty="0" smtClean="0"/>
              <a:t> </a:t>
            </a:r>
            <a:r>
              <a:rPr lang="pt-BR" sz="12800" dirty="0" err="1" smtClean="0"/>
              <a:t>notations</a:t>
            </a:r>
            <a:r>
              <a:rPr lang="pt-BR" sz="12800" dirty="0" smtClean="0"/>
              <a:t> (e.g</a:t>
            </a:r>
            <a:r>
              <a:rPr lang="pt-BR" sz="12800" dirty="0"/>
              <a:t>. “+” </a:t>
            </a:r>
            <a:r>
              <a:rPr lang="pt-BR" sz="12800" dirty="0" err="1"/>
              <a:t>and</a:t>
            </a:r>
            <a:r>
              <a:rPr lang="pt-BR" sz="12800" dirty="0"/>
              <a:t> “/\</a:t>
            </a:r>
            <a:r>
              <a:rPr lang="pt-BR" sz="12800" dirty="0" smtClean="0"/>
              <a:t>”) </a:t>
            </a:r>
            <a:r>
              <a:rPr lang="pt-BR" sz="12800" dirty="0" err="1" smtClean="0"/>
              <a:t>with</a:t>
            </a:r>
            <a:r>
              <a:rPr lang="pt-BR" sz="12800" dirty="0" smtClean="0"/>
              <a:t> </a:t>
            </a:r>
            <a:r>
              <a:rPr lang="pt-BR" sz="12800" dirty="0" err="1" smtClean="0"/>
              <a:t>user</a:t>
            </a:r>
            <a:r>
              <a:rPr lang="pt-BR" sz="12800" dirty="0" smtClean="0"/>
              <a:t> </a:t>
            </a:r>
            <a:r>
              <a:rPr lang="pt-BR" sz="12800" dirty="0" err="1" smtClean="0"/>
              <a:t>defined</a:t>
            </a:r>
            <a:r>
              <a:rPr lang="pt-BR" sz="12800" dirty="0" smtClean="0"/>
              <a:t> </a:t>
            </a:r>
            <a:r>
              <a:rPr lang="pt-BR" sz="12800" dirty="0" err="1" smtClean="0"/>
              <a:t>precedences</a:t>
            </a:r>
            <a:r>
              <a:rPr lang="pt-BR" sz="12800" dirty="0" smtClean="0"/>
              <a:t> </a:t>
            </a:r>
            <a:r>
              <a:rPr lang="pt-BR" sz="12800" dirty="0" err="1" smtClean="0"/>
              <a:t>and</a:t>
            </a:r>
            <a:r>
              <a:rPr lang="pt-BR" sz="12800" dirty="0" smtClean="0"/>
              <a:t> </a:t>
            </a:r>
            <a:r>
              <a:rPr lang="pt-BR" sz="12800" dirty="0" err="1" smtClean="0"/>
              <a:t>associativities</a:t>
            </a:r>
            <a:r>
              <a:rPr lang="pt-BR" sz="12800" dirty="0" smtClean="0"/>
              <a:t>, </a:t>
            </a:r>
            <a:endParaRPr lang="pt-BR" sz="8200" dirty="0"/>
          </a:p>
          <a:p>
            <a:pPr marL="0" indent="0">
              <a:buNone/>
            </a:pPr>
            <a:r>
              <a:rPr lang="pt-BR" dirty="0"/>
              <a:t>    </a:t>
            </a:r>
            <a:endParaRPr lang="en-US" dirty="0" smtClean="0"/>
          </a:p>
        </p:txBody>
      </p:sp>
      <p:sp>
        <p:nvSpPr>
          <p:cNvPr id="4" name="TextBox 3"/>
          <p:cNvSpPr txBox="1"/>
          <p:nvPr/>
        </p:nvSpPr>
        <p:spPr>
          <a:xfrm>
            <a:off x="566339" y="6109001"/>
            <a:ext cx="5466020" cy="600164"/>
          </a:xfrm>
          <a:prstGeom prst="rect">
            <a:avLst/>
          </a:prstGeom>
          <a:noFill/>
        </p:spPr>
        <p:txBody>
          <a:bodyPr wrap="square" rtlCol="0">
            <a:spAutoFit/>
          </a:bodyPr>
          <a:lstStyle/>
          <a:p>
            <a:r>
              <a:rPr lang="en-US" sz="1100" dirty="0" smtClean="0"/>
              <a:t>* Term constructed in Benjamin </a:t>
            </a:r>
            <a:r>
              <a:rPr lang="en-US" sz="1100" dirty="0"/>
              <a:t>C Pierce, Chris </a:t>
            </a:r>
            <a:r>
              <a:rPr lang="en-US" sz="1100" dirty="0" err="1"/>
              <a:t>Casinghino</a:t>
            </a:r>
            <a:r>
              <a:rPr lang="en-US" sz="1100" dirty="0"/>
              <a:t>, Michael Greenberg, </a:t>
            </a:r>
            <a:r>
              <a:rPr lang="en-US" sz="1100" dirty="0" err="1"/>
              <a:t>Vilhelm</a:t>
            </a:r>
            <a:r>
              <a:rPr lang="en-US" sz="1100" dirty="0"/>
              <a:t> </a:t>
            </a:r>
            <a:r>
              <a:rPr lang="en-US" sz="1100" dirty="0" err="1"/>
              <a:t>Sjoberg</a:t>
            </a:r>
            <a:r>
              <a:rPr lang="en-US" sz="1100" dirty="0"/>
              <a:t>, and Brent </a:t>
            </a:r>
            <a:r>
              <a:rPr lang="en-US" sz="1100" dirty="0" err="1"/>
              <a:t>Yorgey</a:t>
            </a:r>
            <a:r>
              <a:rPr lang="en-US" sz="1100" dirty="0"/>
              <a:t>. Software foundations. Course notes, online at http://www. </a:t>
            </a:r>
            <a:r>
              <a:rPr lang="en-US" sz="1100" dirty="0" err="1"/>
              <a:t>cis</a:t>
            </a:r>
            <a:r>
              <a:rPr lang="en-US" sz="1100" dirty="0"/>
              <a:t>. </a:t>
            </a:r>
            <a:r>
              <a:rPr lang="en-US" sz="1100" dirty="0" err="1"/>
              <a:t>upenn</a:t>
            </a:r>
            <a:r>
              <a:rPr lang="en-US" sz="1100" dirty="0"/>
              <a:t>. </a:t>
            </a:r>
            <a:r>
              <a:rPr lang="en-US" sz="1100" dirty="0" err="1"/>
              <a:t>edu</a:t>
            </a:r>
            <a:r>
              <a:rPr lang="en-US" sz="1100" dirty="0"/>
              <a:t>/ ̃ </a:t>
            </a:r>
            <a:r>
              <a:rPr lang="en-US" sz="1100" dirty="0" err="1"/>
              <a:t>bcpierce</a:t>
            </a:r>
            <a:r>
              <a:rPr lang="en-US" sz="1100" dirty="0"/>
              <a:t>/</a:t>
            </a:r>
            <a:r>
              <a:rPr lang="en-US" sz="1100" dirty="0" err="1"/>
              <a:t>sf</a:t>
            </a:r>
            <a:r>
              <a:rPr lang="en-US" sz="1100" dirty="0"/>
              <a:t>, 2010.</a:t>
            </a:r>
          </a:p>
        </p:txBody>
      </p:sp>
    </p:spTree>
    <p:extLst>
      <p:ext uri="{BB962C8B-B14F-4D97-AF65-F5344CB8AC3E}">
        <p14:creationId xmlns:p14="http://schemas.microsoft.com/office/powerpoint/2010/main" val="40691666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Proving with Coq</a:t>
            </a:r>
            <a:endParaRPr lang="en-US" dirty="0"/>
          </a:p>
        </p:txBody>
      </p:sp>
      <p:sp>
        <p:nvSpPr>
          <p:cNvPr id="3" name="Content Placeholder 2"/>
          <p:cNvSpPr>
            <a:spLocks noGrp="1"/>
          </p:cNvSpPr>
          <p:nvPr>
            <p:ph idx="1"/>
          </p:nvPr>
        </p:nvSpPr>
        <p:spPr/>
        <p:txBody>
          <a:bodyPr>
            <a:normAutofit lnSpcReduction="10000"/>
          </a:bodyPr>
          <a:lstStyle/>
          <a:p>
            <a:r>
              <a:rPr lang="en-US" dirty="0" smtClean="0"/>
              <a:t>Two main user interfaces</a:t>
            </a:r>
          </a:p>
          <a:p>
            <a:pPr lvl="1"/>
            <a:r>
              <a:rPr lang="en-US" dirty="0" err="1" smtClean="0"/>
              <a:t>CoqIde</a:t>
            </a:r>
            <a:endParaRPr lang="en-US" dirty="0" smtClean="0"/>
          </a:p>
          <a:p>
            <a:pPr lvl="1"/>
            <a:r>
              <a:rPr lang="en-US" dirty="0" smtClean="0"/>
              <a:t>Proof General</a:t>
            </a:r>
          </a:p>
          <a:p>
            <a:r>
              <a:rPr lang="en-US" dirty="0" smtClean="0"/>
              <a:t>A very simple example: </a:t>
            </a:r>
          </a:p>
          <a:p>
            <a:pPr marL="0" indent="0">
              <a:buNone/>
            </a:pPr>
            <a:r>
              <a:rPr lang="en-US" dirty="0" smtClean="0"/>
              <a:t>Prove that</a:t>
            </a:r>
          </a:p>
          <a:p>
            <a:pPr marL="0" indent="0">
              <a:buNone/>
            </a:pPr>
            <a:r>
              <a:rPr lang="en-US" sz="2800" dirty="0" smtClean="0">
                <a:latin typeface="Courier"/>
                <a:cs typeface="Courier"/>
              </a:rPr>
              <a:t>(A -&gt; B -&gt; C) -&gt; (A -&gt; B) -&gt; A -&gt; C</a:t>
            </a:r>
          </a:p>
          <a:p>
            <a:pPr marL="0" indent="0">
              <a:buNone/>
            </a:pPr>
            <a:r>
              <a:rPr lang="en-US" dirty="0" smtClean="0">
                <a:cs typeface="Courier"/>
              </a:rPr>
              <a:t>where </a:t>
            </a:r>
            <a:r>
              <a:rPr lang="en-US" sz="2800" dirty="0" smtClean="0">
                <a:latin typeface="Courier"/>
                <a:cs typeface="Courier"/>
              </a:rPr>
              <a:t>A</a:t>
            </a:r>
            <a:r>
              <a:rPr lang="en-US" dirty="0" smtClean="0">
                <a:cs typeface="Courier"/>
              </a:rPr>
              <a:t>, </a:t>
            </a:r>
            <a:r>
              <a:rPr lang="en-US" sz="2800" dirty="0" smtClean="0">
                <a:latin typeface="Courier"/>
                <a:cs typeface="Courier"/>
              </a:rPr>
              <a:t>B</a:t>
            </a:r>
            <a:r>
              <a:rPr lang="en-US" dirty="0" smtClean="0">
                <a:cs typeface="Courier"/>
              </a:rPr>
              <a:t>, and </a:t>
            </a:r>
            <a:r>
              <a:rPr lang="en-US" sz="2800" dirty="0" smtClean="0">
                <a:latin typeface="Courier"/>
                <a:cs typeface="Courier"/>
              </a:rPr>
              <a:t>C</a:t>
            </a:r>
            <a:r>
              <a:rPr lang="en-US" dirty="0" smtClean="0">
                <a:cs typeface="Courier"/>
              </a:rPr>
              <a:t> are “</a:t>
            </a:r>
            <a:r>
              <a:rPr lang="en-US" sz="2800" dirty="0" err="1" smtClean="0">
                <a:latin typeface="Courier"/>
                <a:cs typeface="Courier"/>
              </a:rPr>
              <a:t>Prop</a:t>
            </a:r>
            <a:r>
              <a:rPr lang="en-US" dirty="0" err="1" smtClean="0">
                <a:cs typeface="Courier"/>
              </a:rPr>
              <a:t>”s</a:t>
            </a:r>
            <a:r>
              <a:rPr lang="en-US" dirty="0" smtClean="0">
                <a:cs typeface="Courier"/>
              </a:rPr>
              <a:t>.</a:t>
            </a:r>
          </a:p>
          <a:p>
            <a:r>
              <a:rPr lang="en-US" dirty="0" smtClean="0">
                <a:cs typeface="Courier"/>
              </a:rPr>
              <a:t>Note that this is equivalent to</a:t>
            </a:r>
          </a:p>
          <a:p>
            <a:pPr marL="0" indent="0">
              <a:buNone/>
            </a:pPr>
            <a:r>
              <a:rPr lang="en-US" sz="2400" dirty="0">
                <a:latin typeface="Courier"/>
                <a:cs typeface="Courier"/>
              </a:rPr>
              <a:t>(A -&gt; </a:t>
            </a:r>
            <a:r>
              <a:rPr lang="en-US" sz="2400" dirty="0" smtClean="0">
                <a:latin typeface="Courier"/>
                <a:cs typeface="Courier"/>
              </a:rPr>
              <a:t>(B </a:t>
            </a:r>
            <a:r>
              <a:rPr lang="en-US" sz="2400" dirty="0">
                <a:latin typeface="Courier"/>
                <a:cs typeface="Courier"/>
              </a:rPr>
              <a:t>-&gt; </a:t>
            </a:r>
            <a:r>
              <a:rPr lang="en-US" sz="2400" dirty="0" smtClean="0">
                <a:latin typeface="Courier"/>
                <a:cs typeface="Courier"/>
              </a:rPr>
              <a:t>C))  -</a:t>
            </a:r>
            <a:r>
              <a:rPr lang="en-US" sz="2400" dirty="0">
                <a:latin typeface="Courier"/>
                <a:cs typeface="Courier"/>
              </a:rPr>
              <a:t>&gt; </a:t>
            </a:r>
            <a:r>
              <a:rPr lang="en-US" sz="2400" dirty="0" smtClean="0">
                <a:latin typeface="Courier"/>
                <a:cs typeface="Courier"/>
              </a:rPr>
              <a:t> ((</a:t>
            </a:r>
            <a:r>
              <a:rPr lang="en-US" sz="2400" dirty="0">
                <a:latin typeface="Courier"/>
                <a:cs typeface="Courier"/>
              </a:rPr>
              <a:t>A -&gt; B) -&gt; </a:t>
            </a:r>
            <a:r>
              <a:rPr lang="en-US" sz="2400" dirty="0" smtClean="0">
                <a:latin typeface="Courier"/>
                <a:cs typeface="Courier"/>
              </a:rPr>
              <a:t>(A </a:t>
            </a:r>
            <a:r>
              <a:rPr lang="en-US" sz="2400" dirty="0">
                <a:latin typeface="Courier"/>
                <a:cs typeface="Courier"/>
              </a:rPr>
              <a:t>-&gt; </a:t>
            </a:r>
            <a:r>
              <a:rPr lang="en-US" sz="2400" dirty="0" smtClean="0">
                <a:latin typeface="Courier"/>
                <a:cs typeface="Courier"/>
              </a:rPr>
              <a:t>C))</a:t>
            </a:r>
          </a:p>
          <a:p>
            <a:pPr marL="0" indent="0">
              <a:buNone/>
            </a:pPr>
            <a:endParaRPr lang="en-US" dirty="0" smtClean="0">
              <a:cs typeface="Courier"/>
            </a:endParaRPr>
          </a:p>
          <a:p>
            <a:pPr marL="0" indent="0">
              <a:buNone/>
            </a:pPr>
            <a:endParaRPr lang="en-US" dirty="0" smtClean="0">
              <a:cs typeface="Courier"/>
            </a:endParaRPr>
          </a:p>
        </p:txBody>
      </p:sp>
    </p:spTree>
    <p:extLst>
      <p:ext uri="{BB962C8B-B14F-4D97-AF65-F5344CB8AC3E}">
        <p14:creationId xmlns:p14="http://schemas.microsoft.com/office/powerpoint/2010/main" val="23525423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Existing solution example</a:t>
            </a:r>
            <a:endParaRPr lang="en-US" dirty="0"/>
          </a:p>
        </p:txBody>
      </p:sp>
      <p:pic>
        <p:nvPicPr>
          <p:cNvPr id="4" name="Content Placeholder 3" descr="Screen shot 2013-07-24 at 10.47.42 PM.png"/>
          <p:cNvPicPr>
            <a:picLocks noGrp="1" noChangeAspect="1"/>
          </p:cNvPicPr>
          <p:nvPr>
            <p:ph idx="1"/>
          </p:nvPr>
        </p:nvPicPr>
        <p:blipFill>
          <a:blip r:embed="rId3">
            <a:extLst>
              <a:ext uri="{28A0092B-C50C-407E-A947-70E740481C1C}">
                <a14:useLocalDpi xmlns:a14="http://schemas.microsoft.com/office/drawing/2010/main" val="0"/>
              </a:ext>
            </a:extLst>
          </a:blip>
          <a:srcRect l="-60740" r="-60740"/>
          <a:stretch>
            <a:fillRect/>
          </a:stretch>
        </p:blipFill>
        <p:spPr>
          <a:xfrm>
            <a:off x="-2090498" y="1417638"/>
            <a:ext cx="9437642" cy="5190340"/>
          </a:xfrm>
        </p:spPr>
      </p:pic>
      <p:sp>
        <p:nvSpPr>
          <p:cNvPr id="5" name="TextBox 4"/>
          <p:cNvSpPr txBox="1"/>
          <p:nvPr/>
        </p:nvSpPr>
        <p:spPr>
          <a:xfrm>
            <a:off x="5212345" y="5344604"/>
            <a:ext cx="3474456" cy="1384995"/>
          </a:xfrm>
          <a:prstGeom prst="rect">
            <a:avLst/>
          </a:prstGeom>
          <a:noFill/>
        </p:spPr>
        <p:txBody>
          <a:bodyPr wrap="square" rtlCol="0">
            <a:spAutoFit/>
          </a:bodyPr>
          <a:lstStyle/>
          <a:p>
            <a:endParaRPr lang="en-US" sz="1200" dirty="0"/>
          </a:p>
          <a:p>
            <a:r>
              <a:rPr lang="en-US" sz="1200" dirty="0"/>
              <a:t>Mitchel </a:t>
            </a:r>
            <a:r>
              <a:rPr lang="en-US" sz="1200" dirty="0" err="1"/>
              <a:t>Resnick</a:t>
            </a:r>
            <a:r>
              <a:rPr lang="en-US" sz="1200" dirty="0"/>
              <a:t>, John Maloney, Andrés </a:t>
            </a:r>
            <a:r>
              <a:rPr lang="en-US" sz="1200" dirty="0" err="1"/>
              <a:t>Monroy</a:t>
            </a:r>
            <a:r>
              <a:rPr lang="en-US" sz="1200" dirty="0"/>
              <a:t>-Hernández, Natalie Rusk, Evelyn </a:t>
            </a:r>
            <a:r>
              <a:rPr lang="en-US" sz="1200" dirty="0" err="1"/>
              <a:t>Eastmond</a:t>
            </a:r>
            <a:r>
              <a:rPr lang="en-US" sz="1200" dirty="0"/>
              <a:t>, Karen Brennan, </a:t>
            </a:r>
            <a:r>
              <a:rPr lang="en-US" sz="1200" dirty="0" err="1"/>
              <a:t>Amon</a:t>
            </a:r>
            <a:r>
              <a:rPr lang="en-US" sz="1200" dirty="0"/>
              <a:t> </a:t>
            </a:r>
            <a:r>
              <a:rPr lang="en-US" sz="1200" dirty="0" err="1"/>
              <a:t>Millner</a:t>
            </a:r>
            <a:r>
              <a:rPr lang="en-US" sz="1200" dirty="0"/>
              <a:t>, Eric Rosenbaum, Jay Silver, Brian Silverman, and </a:t>
            </a:r>
            <a:r>
              <a:rPr lang="en-US" sz="1200" dirty="0" err="1"/>
              <a:t>Yasmin</a:t>
            </a:r>
            <a:r>
              <a:rPr lang="en-US" sz="1200" dirty="0"/>
              <a:t> </a:t>
            </a:r>
            <a:r>
              <a:rPr lang="en-US" sz="1200" dirty="0" err="1"/>
              <a:t>Kafai</a:t>
            </a:r>
            <a:r>
              <a:rPr lang="en-US" sz="1200" dirty="0" smtClean="0"/>
              <a:t>.  “Scratch:  Programming for All”. </a:t>
            </a:r>
            <a:r>
              <a:rPr lang="en-US" sz="1200" i="1" dirty="0"/>
              <a:t>Communications of the ACM</a:t>
            </a:r>
            <a:r>
              <a:rPr lang="en-US" sz="1200" dirty="0"/>
              <a:t> 52(11):60-67 (2009)</a:t>
            </a:r>
          </a:p>
        </p:txBody>
      </p:sp>
    </p:spTree>
    <p:extLst>
      <p:ext uri="{BB962C8B-B14F-4D97-AF65-F5344CB8AC3E}">
        <p14:creationId xmlns:p14="http://schemas.microsoft.com/office/powerpoint/2010/main" val="1570157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Syntax-directed editing issues (1/2)</a:t>
            </a:r>
            <a:endParaRPr lang="en-US" dirty="0"/>
          </a:p>
        </p:txBody>
      </p:sp>
      <p:sp>
        <p:nvSpPr>
          <p:cNvPr id="3" name="Content Placeholder 2"/>
          <p:cNvSpPr>
            <a:spLocks noGrp="1"/>
          </p:cNvSpPr>
          <p:nvPr>
            <p:ph idx="1"/>
          </p:nvPr>
        </p:nvSpPr>
        <p:spPr/>
        <p:txBody>
          <a:bodyPr/>
          <a:lstStyle/>
          <a:p>
            <a:r>
              <a:rPr lang="en-US" dirty="0" smtClean="0"/>
              <a:t>Q:  How can we both </a:t>
            </a:r>
          </a:p>
          <a:p>
            <a:pPr lvl="1"/>
            <a:r>
              <a:rPr lang="en-US" dirty="0" smtClean="0"/>
              <a:t>visualize how text is structured when nesting is very deep, like in Coq, and</a:t>
            </a:r>
          </a:p>
          <a:p>
            <a:pPr lvl="1"/>
            <a:r>
              <a:rPr lang="en-US" dirty="0"/>
              <a:t>m</a:t>
            </a:r>
            <a:r>
              <a:rPr lang="en-US" dirty="0" smtClean="0"/>
              <a:t>ake it easy to see the correspondence between the visualization and the text as it appears in an editor?</a:t>
            </a:r>
          </a:p>
        </p:txBody>
      </p:sp>
    </p:spTree>
    <p:extLst>
      <p:ext uri="{BB962C8B-B14F-4D97-AF65-F5344CB8AC3E}">
        <p14:creationId xmlns:p14="http://schemas.microsoft.com/office/powerpoint/2010/main" val="338404488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Syntax Tree Highlighting</a:t>
            </a:r>
            <a:endParaRPr lang="en-US" dirty="0"/>
          </a:p>
        </p:txBody>
      </p:sp>
      <p:pic>
        <p:nvPicPr>
          <p:cNvPr id="4" name="Content Placeholder 3" descr="Screen shot 2011-12-06 at 10.58.5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32494" b="-32494"/>
          <a:stretch/>
        </p:blipFill>
        <p:spPr/>
      </p:pic>
    </p:spTree>
    <p:extLst>
      <p:ext uri="{BB962C8B-B14F-4D97-AF65-F5344CB8AC3E}">
        <p14:creationId xmlns:p14="http://schemas.microsoft.com/office/powerpoint/2010/main" val="23558310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Syntax-directed editing issues (2/2)</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Q: How to make systems like Scratch efficient?</a:t>
            </a:r>
          </a:p>
          <a:p>
            <a:r>
              <a:rPr lang="en-US" dirty="0" smtClean="0"/>
              <a:t>A: Interact using keyboard shortcuts/commands</a:t>
            </a:r>
          </a:p>
          <a:p>
            <a:r>
              <a:rPr lang="en-US" dirty="0" smtClean="0"/>
              <a:t>Q: What is it about systems like Scratch that make them easy for novice users?</a:t>
            </a:r>
          </a:p>
          <a:p>
            <a:r>
              <a:rPr lang="en-US" dirty="0" smtClean="0"/>
              <a:t>A: It has menus that </a:t>
            </a:r>
            <a:r>
              <a:rPr lang="en-US" i="1" dirty="0" smtClean="0"/>
              <a:t>constrain users’ actions</a:t>
            </a:r>
            <a:r>
              <a:rPr lang="en-US" dirty="0" smtClean="0"/>
              <a:t> to commands that actually do things</a:t>
            </a:r>
          </a:p>
          <a:p>
            <a:r>
              <a:rPr lang="en-US" dirty="0" smtClean="0"/>
              <a:t>Q: So why not just provide menus for novice users and keyboard shortcuts for experts?</a:t>
            </a:r>
          </a:p>
          <a:p>
            <a:r>
              <a:rPr lang="en-US" dirty="0" smtClean="0"/>
              <a:t>A:  Novice users will often never learn the shortcuts</a:t>
            </a:r>
          </a:p>
          <a:p>
            <a:r>
              <a:rPr lang="en-US" dirty="0" smtClean="0"/>
              <a:t>Q:  How do we avoid this?</a:t>
            </a:r>
            <a:endParaRPr lang="en-US" dirty="0"/>
          </a:p>
        </p:txBody>
      </p:sp>
    </p:spTree>
    <p:extLst>
      <p:ext uri="{BB962C8B-B14F-4D97-AF65-F5344CB8AC3E}">
        <p14:creationId xmlns:p14="http://schemas.microsoft.com/office/powerpoint/2010/main" val="352386791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Keyboard-Card Menus</a:t>
            </a:r>
            <a:endParaRPr lang="en-US" dirty="0"/>
          </a:p>
        </p:txBody>
      </p:sp>
      <p:sp>
        <p:nvSpPr>
          <p:cNvPr id="3" name="Content Placeholder 2"/>
          <p:cNvSpPr>
            <a:spLocks noGrp="1"/>
          </p:cNvSpPr>
          <p:nvPr>
            <p:ph idx="1"/>
          </p:nvPr>
        </p:nvSpPr>
        <p:spPr/>
        <p:txBody>
          <a:bodyPr>
            <a:normAutofit fontScale="92500"/>
          </a:bodyPr>
          <a:lstStyle/>
          <a:p>
            <a:r>
              <a:rPr lang="en-US" dirty="0"/>
              <a:t>A</a:t>
            </a:r>
            <a:r>
              <a:rPr lang="en-US" dirty="0" smtClean="0"/>
              <a:t> scheme for teaching users shortcuts as they explore menus</a:t>
            </a:r>
          </a:p>
          <a:p>
            <a:r>
              <a:rPr lang="en-US" dirty="0" smtClean="0"/>
              <a:t>The shortcuts they teach are a little unusual</a:t>
            </a:r>
          </a:p>
          <a:p>
            <a:pPr lvl="1"/>
            <a:r>
              <a:rPr lang="en-US" dirty="0" smtClean="0"/>
              <a:t>I’ve been calling them “rolled-chord” shortcuts</a:t>
            </a:r>
          </a:p>
          <a:p>
            <a:pPr lvl="1"/>
            <a:r>
              <a:rPr lang="en-US" dirty="0" smtClean="0"/>
              <a:t>Have to switch from normal typing mode to command mode</a:t>
            </a:r>
          </a:p>
          <a:p>
            <a:pPr lvl="1"/>
            <a:r>
              <a:rPr lang="en-US" dirty="0" smtClean="0"/>
              <a:t>Use character keys as modifier keys</a:t>
            </a:r>
          </a:p>
          <a:p>
            <a:pPr lvl="2"/>
            <a:r>
              <a:rPr lang="en-US" dirty="0" smtClean="0"/>
              <a:t>E.g. instead of CTRL-I, press S-I</a:t>
            </a:r>
          </a:p>
          <a:p>
            <a:pPr lvl="1"/>
            <a:r>
              <a:rPr lang="en-US" dirty="0" smtClean="0"/>
              <a:t>Hundreds of commands can be invoked very </a:t>
            </a:r>
            <a:r>
              <a:rPr lang="en-US" dirty="0" smtClean="0"/>
              <a:t>quickly</a:t>
            </a:r>
            <a:endParaRPr lang="en-US" dirty="0" smtClean="0"/>
          </a:p>
        </p:txBody>
      </p:sp>
    </p:spTree>
    <p:extLst>
      <p:ext uri="{BB962C8B-B14F-4D97-AF65-F5344CB8AC3E}">
        <p14:creationId xmlns:p14="http://schemas.microsoft.com/office/powerpoint/2010/main" val="76278190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descr="KCMIdahoOxford.jpg"/>
          <p:cNvPicPr>
            <a:picLocks noGrp="1" noChangeAspect="1"/>
          </p:cNvPicPr>
          <p:nvPr>
            <p:ph idx="1"/>
          </p:nvPr>
        </p:nvPicPr>
        <p:blipFill rotWithShape="1">
          <a:blip r:embed="rId3">
            <a:extLst>
              <a:ext uri="{28A0092B-C50C-407E-A947-70E740481C1C}">
                <a14:useLocalDpi xmlns:a14="http://schemas.microsoft.com/office/drawing/2010/main" val="0"/>
              </a:ext>
            </a:extLst>
          </a:blip>
          <a:srcRect l="323" t="57263" r="1496" b="1846"/>
          <a:stretch/>
        </p:blipFill>
        <p:spPr>
          <a:xfrm>
            <a:off x="269395" y="2701637"/>
            <a:ext cx="8491922" cy="2655454"/>
          </a:xfrm>
        </p:spPr>
      </p:pic>
    </p:spTree>
    <p:extLst>
      <p:ext uri="{BB962C8B-B14F-4D97-AF65-F5344CB8AC3E}">
        <p14:creationId xmlns:p14="http://schemas.microsoft.com/office/powerpoint/2010/main" val="119341633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9395" y="2745619"/>
            <a:ext cx="8491922" cy="2567490"/>
          </a:xfrm>
        </p:spPr>
      </p:pic>
    </p:spTree>
    <p:extLst>
      <p:ext uri="{BB962C8B-B14F-4D97-AF65-F5344CB8AC3E}">
        <p14:creationId xmlns:p14="http://schemas.microsoft.com/office/powerpoint/2010/main" val="185607119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Keyboard-Card Menus</a:t>
            </a:r>
            <a:endParaRPr lang="en-US" dirty="0"/>
          </a:p>
        </p:txBody>
      </p:sp>
      <p:sp>
        <p:nvSpPr>
          <p:cNvPr id="3" name="Content Placeholder 2"/>
          <p:cNvSpPr>
            <a:spLocks noGrp="1"/>
          </p:cNvSpPr>
          <p:nvPr>
            <p:ph idx="1"/>
          </p:nvPr>
        </p:nvSpPr>
        <p:spPr/>
        <p:txBody>
          <a:bodyPr/>
          <a:lstStyle/>
          <a:p>
            <a:r>
              <a:rPr lang="en-US" dirty="0"/>
              <a:t>I’ve run </a:t>
            </a:r>
            <a:r>
              <a:rPr lang="en-US" dirty="0" smtClean="0"/>
              <a:t>an experiment </a:t>
            </a:r>
            <a:r>
              <a:rPr lang="en-US" dirty="0"/>
              <a:t>comparing KCMs’ presentation of these shortcuts with a presentation based on dropdown menus</a:t>
            </a:r>
          </a:p>
          <a:p>
            <a:pPr lvl="1"/>
            <a:r>
              <a:rPr lang="en-US" dirty="0"/>
              <a:t>Presenting the results, which show a statistically significant </a:t>
            </a:r>
            <a:r>
              <a:rPr lang="en-US" i="1" dirty="0" smtClean="0"/>
              <a:t>advantage in </a:t>
            </a:r>
            <a:r>
              <a:rPr lang="en-US" i="1" dirty="0"/>
              <a:t>shortcut learnability</a:t>
            </a:r>
            <a:r>
              <a:rPr lang="en-US" dirty="0"/>
              <a:t>, at </a:t>
            </a:r>
            <a:r>
              <a:rPr lang="en-US" i="1" dirty="0" err="1"/>
              <a:t>Interaccion</a:t>
            </a:r>
            <a:r>
              <a:rPr lang="en-US" dirty="0"/>
              <a:t> in September</a:t>
            </a:r>
          </a:p>
          <a:p>
            <a:endParaRPr lang="en-US" dirty="0"/>
          </a:p>
        </p:txBody>
      </p:sp>
      <p:pic>
        <p:nvPicPr>
          <p:cNvPr id="4" name="Picture 3" descr="HKDDHartvilleZo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63" y="4551280"/>
            <a:ext cx="3586079" cy="2113498"/>
          </a:xfrm>
          <a:prstGeom prst="rect">
            <a:avLst/>
          </a:prstGeom>
        </p:spPr>
      </p:pic>
    </p:spTree>
    <p:extLst>
      <p:ext uri="{BB962C8B-B14F-4D97-AF65-F5344CB8AC3E}">
        <p14:creationId xmlns:p14="http://schemas.microsoft.com/office/powerpoint/2010/main" val="274538164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Extension #3: “Propositional Logic Syntax Shortcuts”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Combine Keyboard-Card Menus and Syntax Tree Highlighting</a:t>
            </a:r>
          </a:p>
          <a:p>
            <a:r>
              <a:rPr lang="en-US" dirty="0" smtClean="0"/>
              <a:t>Build up/edit code from a small subset of Coq</a:t>
            </a:r>
          </a:p>
          <a:p>
            <a:r>
              <a:rPr lang="en-US" dirty="0" smtClean="0"/>
              <a:t>This subset consists of Fitch-style proofs in Classical Propositional Logic</a:t>
            </a:r>
          </a:p>
          <a:p>
            <a:pPr lvl="1"/>
            <a:r>
              <a:rPr lang="en-US" dirty="0" smtClean="0"/>
              <a:t>Normally </a:t>
            </a:r>
            <a:r>
              <a:rPr lang="en-US" dirty="0" smtClean="0"/>
              <a:t>a </a:t>
            </a:r>
            <a:r>
              <a:rPr lang="en-US" dirty="0" smtClean="0"/>
              <a:t>hack in Coq</a:t>
            </a:r>
          </a:p>
          <a:p>
            <a:r>
              <a:rPr lang="en-US" dirty="0" smtClean="0"/>
              <a:t>Adding axioms so as to follow </a:t>
            </a:r>
            <a:r>
              <a:rPr lang="en-US" dirty="0" err="1" smtClean="0"/>
              <a:t>Huth</a:t>
            </a:r>
            <a:r>
              <a:rPr lang="en-US" dirty="0" smtClean="0"/>
              <a:t> &amp; Ryan’s textbook</a:t>
            </a:r>
          </a:p>
          <a:p>
            <a:pPr lvl="1"/>
            <a:r>
              <a:rPr lang="en-US" dirty="0" smtClean="0"/>
              <a:t>This should allow the extension to be particularly useful in education</a:t>
            </a:r>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110840994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Extension #3: “Propositional Logic Syntax Shortcuts”</a:t>
            </a:r>
          </a:p>
        </p:txBody>
      </p:sp>
      <p:pic>
        <p:nvPicPr>
          <p:cNvPr id="4" name="Content Placeholder 3" descr="PLSS_1.jpg"/>
          <p:cNvPicPr>
            <a:picLocks noGrp="1" noChangeAspect="1"/>
          </p:cNvPicPr>
          <p:nvPr>
            <p:ph idx="1"/>
          </p:nvPr>
        </p:nvPicPr>
        <p:blipFill>
          <a:blip r:embed="rId3">
            <a:extLst>
              <a:ext uri="{28A0092B-C50C-407E-A947-70E740481C1C}">
                <a14:useLocalDpi xmlns:a14="http://schemas.microsoft.com/office/drawing/2010/main" val="0"/>
              </a:ext>
            </a:extLst>
          </a:blip>
          <a:srcRect t="-9383" b="-9383"/>
          <a:stretch>
            <a:fillRect/>
          </a:stretch>
        </p:blipFill>
        <p:spPr/>
      </p:pic>
    </p:spTree>
    <p:extLst>
      <p:ext uri="{BB962C8B-B14F-4D97-AF65-F5344CB8AC3E}">
        <p14:creationId xmlns:p14="http://schemas.microsoft.com/office/powerpoint/2010/main" val="344365594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Get Things Set Up</a:t>
            </a:r>
            <a:endParaRPr lang="en-US" dirty="0"/>
          </a:p>
        </p:txBody>
      </p:sp>
      <p:pic>
        <p:nvPicPr>
          <p:cNvPr id="4" name="Content Placeholder 3" descr="Screen shot 2013-07-24 at 9.28.42 AM.png"/>
          <p:cNvPicPr>
            <a:picLocks noGrp="1" noChangeAspect="1"/>
          </p:cNvPicPr>
          <p:nvPr>
            <p:ph idx="1"/>
          </p:nvPr>
        </p:nvPicPr>
        <p:blipFill>
          <a:blip r:embed="rId3">
            <a:extLst>
              <a:ext uri="{28A0092B-C50C-407E-A947-70E740481C1C}">
                <a14:useLocalDpi xmlns:a14="http://schemas.microsoft.com/office/drawing/2010/main" val="0"/>
              </a:ext>
            </a:extLst>
          </a:blip>
          <a:srcRect l="-22386" r="-22386"/>
          <a:stretch>
            <a:fillRect/>
          </a:stretch>
        </p:blipFill>
        <p:spPr>
          <a:xfrm>
            <a:off x="-525279" y="1417638"/>
            <a:ext cx="10485157" cy="5766433"/>
          </a:xfrm>
        </p:spPr>
      </p:pic>
    </p:spTree>
    <p:extLst>
      <p:ext uri="{BB962C8B-B14F-4D97-AF65-F5344CB8AC3E}">
        <p14:creationId xmlns:p14="http://schemas.microsoft.com/office/powerpoint/2010/main" val="3649867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Extension #3: “Propositional Logic Syntax Shortcuts”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961217"/>
            <a:ext cx="8229600" cy="3803929"/>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Extension #3: “Propositional Logic Syntax Shortcuts”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37341"/>
            <a:ext cx="8229600" cy="4051680"/>
          </a:xfrm>
        </p:spPr>
      </p:pic>
    </p:spTree>
    <p:extLst>
      <p:ext uri="{BB962C8B-B14F-4D97-AF65-F5344CB8AC3E}">
        <p14:creationId xmlns:p14="http://schemas.microsoft.com/office/powerpoint/2010/main" val="17630418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Test Proof Previews and Proof Transitions with 16 new users (computer science students)</a:t>
            </a:r>
          </a:p>
          <a:p>
            <a:r>
              <a:rPr lang="en-US" dirty="0" smtClean="0"/>
              <a:t>Train each participant for 45 minutes</a:t>
            </a:r>
          </a:p>
          <a:p>
            <a:r>
              <a:rPr lang="en-US" dirty="0" smtClean="0"/>
              <a:t>Have each participant explain four complicated proofs they are given, two using Proof Transitions and two without</a:t>
            </a:r>
          </a:p>
          <a:p>
            <a:pPr lvl="1"/>
            <a:r>
              <a:rPr lang="en-US" dirty="0" smtClean="0"/>
              <a:t>These explanations will be video recorded and graded</a:t>
            </a:r>
          </a:p>
          <a:p>
            <a:r>
              <a:rPr lang="en-US" dirty="0" smtClean="0"/>
              <a:t>Have each participant prove up to 20 simple theorems, 10 with Proof Previews and 10 without, with up to 15 minutes for each set</a:t>
            </a:r>
          </a:p>
          <a:p>
            <a:r>
              <a:rPr lang="en-US" dirty="0" smtClean="0"/>
              <a:t>Have participants fill out satisfaction/preferences questionnaires</a:t>
            </a:r>
            <a:endParaRPr lang="en-US" dirty="0"/>
          </a:p>
        </p:txBody>
      </p:sp>
    </p:spTree>
    <p:extLst>
      <p:ext uri="{BB962C8B-B14F-4D97-AF65-F5344CB8AC3E}">
        <p14:creationId xmlns:p14="http://schemas.microsoft.com/office/powerpoint/2010/main" val="212778920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Rough Schedule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Revised </a:t>
            </a:r>
            <a:r>
              <a:rPr lang="en-US" dirty="0"/>
              <a:t>version of </a:t>
            </a:r>
            <a:r>
              <a:rPr lang="en-US" dirty="0" err="1"/>
              <a:t>CoqEdit</a:t>
            </a:r>
            <a:r>
              <a:rPr lang="en-US" dirty="0"/>
              <a:t>, the Proof Previews plugin, and the Proof Transitions </a:t>
            </a:r>
            <a:r>
              <a:rPr lang="en-US" dirty="0" smtClean="0"/>
              <a:t>plugin </a:t>
            </a:r>
            <a:r>
              <a:rPr lang="en-US" dirty="0"/>
              <a:t>by </a:t>
            </a:r>
            <a:r>
              <a:rPr lang="en-US" dirty="0" smtClean="0"/>
              <a:t>September</a:t>
            </a:r>
          </a:p>
          <a:p>
            <a:r>
              <a:rPr lang="en-US" dirty="0" smtClean="0"/>
              <a:t>Proof Previews/Transitions testing: September/October</a:t>
            </a:r>
          </a:p>
          <a:p>
            <a:r>
              <a:rPr lang="en-US" dirty="0" smtClean="0"/>
              <a:t>Propositional Logic Syntax Shortcuts development: October-January</a:t>
            </a:r>
          </a:p>
          <a:p>
            <a:r>
              <a:rPr lang="en-US" dirty="0" smtClean="0"/>
              <a:t>Further refinement of plugins, public release of plugins/source code/documentation, dissertation writing: February-April</a:t>
            </a:r>
          </a:p>
          <a:p>
            <a:r>
              <a:rPr lang="en-US" dirty="0" smtClean="0"/>
              <a:t>Dissertation Defense: May</a:t>
            </a:r>
            <a:endParaRPr lang="en-US" dirty="0"/>
          </a:p>
        </p:txBody>
      </p:sp>
    </p:spTree>
    <p:extLst>
      <p:ext uri="{BB962C8B-B14F-4D97-AF65-F5344CB8AC3E}">
        <p14:creationId xmlns:p14="http://schemas.microsoft.com/office/powerpoint/2010/main" val="128888186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ITPs, particularly Coq, are important tools for developing proofs and reliable computer systems</a:t>
            </a:r>
          </a:p>
          <a:p>
            <a:r>
              <a:rPr lang="en-US" dirty="0" smtClean="0"/>
              <a:t>They are complex and hard to learn and use</a:t>
            </a:r>
          </a:p>
          <a:p>
            <a:r>
              <a:rPr lang="en-US" dirty="0" smtClean="0"/>
              <a:t>Research Goals: Develop ideas for user interfaces that make using Coq and other ITPs, along with coding in general, easier</a:t>
            </a:r>
          </a:p>
          <a:p>
            <a:r>
              <a:rPr lang="en-US" dirty="0" smtClean="0"/>
              <a:t>Research Strategy:</a:t>
            </a:r>
          </a:p>
          <a:p>
            <a:pPr lvl="1"/>
            <a:r>
              <a:rPr lang="en-US" dirty="0" smtClean="0"/>
              <a:t>Develop a basic user interface that can be extended</a:t>
            </a:r>
          </a:p>
          <a:p>
            <a:pPr lvl="1"/>
            <a:r>
              <a:rPr lang="en-US" dirty="0" smtClean="0"/>
              <a:t>Develop experimental extensions</a:t>
            </a:r>
          </a:p>
          <a:p>
            <a:pPr lvl="1"/>
            <a:r>
              <a:rPr lang="en-US" dirty="0" smtClean="0"/>
              <a:t>Test these the UI with extensions against the basic UI</a:t>
            </a:r>
          </a:p>
          <a:p>
            <a:pPr lvl="1"/>
            <a:endParaRPr lang="en-US" dirty="0"/>
          </a:p>
        </p:txBody>
      </p:sp>
    </p:spTree>
    <p:extLst>
      <p:ext uri="{BB962C8B-B14F-4D97-AF65-F5344CB8AC3E}">
        <p14:creationId xmlns:p14="http://schemas.microsoft.com/office/powerpoint/2010/main" val="108912413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2214"/>
            <a:ext cx="8229600" cy="1143000"/>
          </a:xfrm>
        </p:spPr>
        <p:txBody>
          <a:bodyPr/>
          <a:lstStyle/>
          <a:p>
            <a:r>
              <a:rPr lang="en-US" dirty="0" smtClean="0"/>
              <a:t>Thanks!</a:t>
            </a:r>
            <a:endParaRPr lang="en-US" dirty="0"/>
          </a:p>
        </p:txBody>
      </p:sp>
    </p:spTree>
    <p:extLst>
      <p:ext uri="{BB962C8B-B14F-4D97-AF65-F5344CB8AC3E}">
        <p14:creationId xmlns:p14="http://schemas.microsoft.com/office/powerpoint/2010/main" val="154211602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2586723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2267810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0695749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My general goals</a:t>
            </a:r>
          </a:p>
          <a:p>
            <a:r>
              <a:rPr lang="en-US" dirty="0" smtClean="0"/>
              <a:t>Theorem Proving with Coq</a:t>
            </a:r>
          </a:p>
          <a:p>
            <a:pPr lvl="1"/>
            <a:r>
              <a:rPr lang="en-US" dirty="0" smtClean="0"/>
              <a:t>Briefly go through an example</a:t>
            </a:r>
          </a:p>
          <a:p>
            <a:r>
              <a:rPr lang="en-US" dirty="0" smtClean="0"/>
              <a:t>Survey—evidence of room for improvement</a:t>
            </a:r>
          </a:p>
          <a:p>
            <a:r>
              <a:rPr lang="en-US" dirty="0" smtClean="0"/>
              <a:t>Research Plans</a:t>
            </a:r>
          </a:p>
          <a:p>
            <a:pPr lvl="1"/>
            <a:r>
              <a:rPr lang="en-US" dirty="0" smtClean="0"/>
              <a:t>General strategy</a:t>
            </a:r>
          </a:p>
          <a:p>
            <a:pPr lvl="1"/>
            <a:r>
              <a:rPr lang="en-US" dirty="0" smtClean="0"/>
              <a:t>Specific problems I’m addressing</a:t>
            </a:r>
          </a:p>
          <a:p>
            <a:pPr lvl="1"/>
            <a:r>
              <a:rPr lang="en-US" dirty="0" smtClean="0"/>
              <a:t>User testing</a:t>
            </a:r>
          </a:p>
          <a:p>
            <a:pPr lvl="2"/>
            <a:r>
              <a:rPr lang="en-US" dirty="0" smtClean="0"/>
              <a:t>Possibly unique for this sort of work</a:t>
            </a:r>
          </a:p>
          <a:p>
            <a:r>
              <a:rPr lang="en-US" dirty="0" smtClean="0"/>
              <a:t>Rough timeline for research</a:t>
            </a:r>
          </a:p>
        </p:txBody>
      </p:sp>
    </p:spTree>
    <p:extLst>
      <p:ext uri="{BB962C8B-B14F-4D97-AF65-F5344CB8AC3E}">
        <p14:creationId xmlns:p14="http://schemas.microsoft.com/office/powerpoint/2010/main" val="25138259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4" y="1417638"/>
            <a:ext cx="7242510" cy="5766433"/>
          </a:xfrm>
        </p:spPr>
      </p:pic>
    </p:spTree>
    <p:extLst>
      <p:ext uri="{BB962C8B-B14F-4D97-AF65-F5344CB8AC3E}">
        <p14:creationId xmlns:p14="http://schemas.microsoft.com/office/powerpoint/2010/main" val="305831454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My general impression from the responses: </a:t>
            </a:r>
          </a:p>
          <a:p>
            <a:pPr lvl="1"/>
            <a:r>
              <a:rPr lang="en-US" dirty="0" smtClean="0"/>
              <a:t>Appreciation of existing interfaces</a:t>
            </a:r>
          </a:p>
          <a:p>
            <a:pPr lvl="1"/>
            <a:r>
              <a:rPr lang="en-US" dirty="0" smtClean="0"/>
              <a:t>Some specific tasks we identified as difficult were indeed perceived as difficult, including</a:t>
            </a:r>
          </a:p>
          <a:p>
            <a:pPr lvl="2"/>
            <a:r>
              <a:rPr lang="en-US" dirty="0"/>
              <a:t>u</a:t>
            </a:r>
            <a:r>
              <a:rPr lang="en-US" dirty="0" smtClean="0"/>
              <a:t>nderstanding the relationships between </a:t>
            </a:r>
            <a:r>
              <a:rPr lang="en-US" dirty="0" err="1" smtClean="0"/>
              <a:t>subgoals</a:t>
            </a:r>
            <a:endParaRPr lang="en-US" dirty="0" smtClean="0"/>
          </a:p>
          <a:p>
            <a:pPr lvl="2"/>
            <a:r>
              <a:rPr lang="en-US" dirty="0"/>
              <a:t>s</a:t>
            </a:r>
            <a:r>
              <a:rPr lang="en-US" dirty="0" smtClean="0"/>
              <a:t>witching back and forth between potential </a:t>
            </a:r>
            <a:r>
              <a:rPr lang="en-US" dirty="0" err="1" smtClean="0"/>
              <a:t>subgoal</a:t>
            </a:r>
            <a:r>
              <a:rPr lang="en-US" dirty="0" smtClean="0"/>
              <a:t> proofs</a:t>
            </a:r>
          </a:p>
          <a:p>
            <a:pPr lvl="2"/>
            <a:r>
              <a:rPr lang="en-US" dirty="0"/>
              <a:t>c</a:t>
            </a:r>
            <a:r>
              <a:rPr lang="en-US" dirty="0" smtClean="0"/>
              <a:t>omparing similar </a:t>
            </a:r>
            <a:r>
              <a:rPr lang="en-US" dirty="0" err="1" smtClean="0"/>
              <a:t>subgoals</a:t>
            </a:r>
            <a:endParaRPr lang="en-US" dirty="0" smtClean="0"/>
          </a:p>
          <a:p>
            <a:pPr lvl="2"/>
            <a:r>
              <a:rPr lang="en-US" dirty="0"/>
              <a:t>t</a:t>
            </a:r>
            <a:r>
              <a:rPr lang="en-US" dirty="0" smtClean="0"/>
              <a:t>elling what options are available for proving a </a:t>
            </a:r>
            <a:r>
              <a:rPr lang="en-US" dirty="0" err="1" smtClean="0"/>
              <a:t>subgoal</a:t>
            </a:r>
            <a:endParaRPr lang="en-US" dirty="0" smtClean="0"/>
          </a:p>
          <a:p>
            <a:pPr lvl="1"/>
            <a:r>
              <a:rPr lang="en-US" dirty="0" smtClean="0"/>
              <a:t>Many helpful features could be added, in particular:</a:t>
            </a:r>
          </a:p>
          <a:p>
            <a:pPr lvl="2"/>
            <a:r>
              <a:rPr lang="en-US" dirty="0" smtClean="0"/>
              <a:t>features seen in programming IDEs, like refactoring</a:t>
            </a:r>
          </a:p>
          <a:p>
            <a:pPr lvl="2"/>
            <a:r>
              <a:rPr lang="en-US" dirty="0" smtClean="0"/>
              <a:t>representations of proof structure</a:t>
            </a:r>
          </a:p>
        </p:txBody>
      </p:sp>
    </p:spTree>
    <p:extLst>
      <p:ext uri="{BB962C8B-B14F-4D97-AF65-F5344CB8AC3E}">
        <p14:creationId xmlns:p14="http://schemas.microsoft.com/office/powerpoint/2010/main" val="8350147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4" y="1417638"/>
            <a:ext cx="7242510" cy="5766432"/>
          </a:xfrm>
        </p:spPr>
      </p:pic>
    </p:spTree>
    <p:extLst>
      <p:ext uri="{BB962C8B-B14F-4D97-AF65-F5344CB8AC3E}">
        <p14:creationId xmlns:p14="http://schemas.microsoft.com/office/powerpoint/2010/main" val="42271544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Theorem Proving with Coq:</a:t>
            </a:r>
            <a:br>
              <a:rPr lang="en-US" dirty="0" smtClean="0"/>
            </a:br>
            <a:r>
              <a:rPr lang="en-US" dirty="0" smtClean="0"/>
              <a:t>Enter &amp; Evaluate Tactics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6045" y="1417638"/>
            <a:ext cx="7242508" cy="5766432"/>
          </a:xfrm>
        </p:spPr>
      </p:pic>
    </p:spTree>
    <p:extLst>
      <p:ext uri="{BB962C8B-B14F-4D97-AF65-F5344CB8AC3E}">
        <p14:creationId xmlns:p14="http://schemas.microsoft.com/office/powerpoint/2010/main" val="34857070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7890</TotalTime>
  <Words>5589</Words>
  <Application>Microsoft Macintosh PowerPoint</Application>
  <PresentationFormat>On-screen Show (4:3)</PresentationFormat>
  <Paragraphs>555</Paragraphs>
  <Slides>70</Slides>
  <Notes>65</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Dissertation Proposal: User Interfaces for the Coq Proof Assistant</vt:lpstr>
      <vt:lpstr>Outline</vt:lpstr>
      <vt:lpstr>Research Goals</vt:lpstr>
      <vt:lpstr>Research Goals</vt:lpstr>
      <vt:lpstr>Theorem Proving with Coq</vt:lpstr>
      <vt:lpstr>Theorem Proving with Coq: Get Things Set Up</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Enter &amp; Evaluate Tactics</vt:lpstr>
      <vt:lpstr>Theorem Proving with Coq: Final Check and Saving of Proof</vt:lpstr>
      <vt:lpstr>Theorem Proving with Coq: Final Check and Saving of Proof</vt:lpstr>
      <vt:lpstr>Theorem Proving with Coq: Moving Back</vt:lpstr>
      <vt:lpstr>Theorem Proving with Coq: Automatically Proving the Lemma</vt:lpstr>
      <vt:lpstr>Theorem Proving with Coq: Automatically Proving the Lemma</vt:lpstr>
      <vt:lpstr>Theorem Proving with Coq: Natural Numbers</vt:lpstr>
      <vt:lpstr>What the example shows (or, at least, what it starts to)</vt:lpstr>
      <vt:lpstr>Survey</vt:lpstr>
      <vt:lpstr>Survey</vt:lpstr>
      <vt:lpstr>Research Strategy</vt:lpstr>
      <vt:lpstr>Basic User Interface</vt:lpstr>
      <vt:lpstr>CoqEdit (our initial version)</vt:lpstr>
      <vt:lpstr>Problems</vt:lpstr>
      <vt:lpstr>Solution: CoqEdit, revised version</vt:lpstr>
      <vt:lpstr>Extensions</vt:lpstr>
      <vt:lpstr>Extension #1:  “Proof Previews”</vt:lpstr>
      <vt:lpstr>Extension #1:  “Proof Previews”</vt:lpstr>
      <vt:lpstr>Extension #2:  “Proof Transitions”</vt:lpstr>
      <vt:lpstr>Proof tree visualization</vt:lpstr>
      <vt:lpstr>Proof tree visualization</vt:lpstr>
      <vt:lpstr>Proof tree visualization</vt:lpstr>
      <vt:lpstr>Proof tree visualization</vt:lpstr>
      <vt:lpstr>Text change highlighting/animation</vt:lpstr>
      <vt:lpstr>Text change highlighting/animation</vt:lpstr>
      <vt:lpstr>Text change highlighting/animation</vt:lpstr>
      <vt:lpstr>Text change highlighting/animation</vt:lpstr>
      <vt:lpstr>Integrating proof tree visualization</vt:lpstr>
      <vt:lpstr>Integrating proof tree visualization</vt:lpstr>
      <vt:lpstr>Extension #3:  “Propositional Logic Syntax Shortcuts”</vt:lpstr>
      <vt:lpstr>Parsing as a general problem:  </vt:lpstr>
      <vt:lpstr>Parsing in Coq is especially difficult</vt:lpstr>
      <vt:lpstr>Existing solution example</vt:lpstr>
      <vt:lpstr>Syntax-directed editing issues (1/2)</vt:lpstr>
      <vt:lpstr>Solution:  Syntax Tree Highlighting</vt:lpstr>
      <vt:lpstr>Syntax-directed editing issues (2/2)</vt:lpstr>
      <vt:lpstr>Solution: Keyboard-Card Menus</vt:lpstr>
      <vt:lpstr>Keyboard-Card Menus</vt:lpstr>
      <vt:lpstr>Keyboard-Card Menus</vt:lpstr>
      <vt:lpstr>Keyboard-Card Menus</vt:lpstr>
      <vt:lpstr>Extension #3: “Propositional Logic Syntax Shortcuts”</vt:lpstr>
      <vt:lpstr>Extension #3: “Propositional Logic Syntax Shortcuts”</vt:lpstr>
      <vt:lpstr>Extension #3: “Propositional Logic Syntax Shortcuts”</vt:lpstr>
      <vt:lpstr>Extension #3: “Propositional Logic Syntax Shortcuts”</vt:lpstr>
      <vt:lpstr>User Testing</vt:lpstr>
      <vt:lpstr>Rough Schedule</vt:lpstr>
      <vt:lpstr>Conclusion</vt:lpstr>
      <vt:lpstr>Thanks!</vt:lpstr>
      <vt:lpstr>PowerPoint Presentation</vt:lpstr>
      <vt:lpstr>PowerPoint Presentation</vt:lpstr>
      <vt:lpstr>PowerPoint Presentation</vt:lpstr>
      <vt:lpstr>Outline</vt:lpstr>
      <vt:lpstr>Survey</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Dissertation Proposal: User Interfaces for the Coq Proof Assistant</dc:title>
  <dc:subject/>
  <dc:creator>Benjamin Berman</dc:creator>
  <cp:keywords/>
  <dc:description/>
  <cp:lastModifiedBy>Benjamin Berman</cp:lastModifiedBy>
  <cp:revision>191</cp:revision>
  <dcterms:created xsi:type="dcterms:W3CDTF">2013-07-23T14:03:25Z</dcterms:created>
  <dcterms:modified xsi:type="dcterms:W3CDTF">2013-07-29T14:54:42Z</dcterms:modified>
  <cp:category/>
</cp:coreProperties>
</file>